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5" r:id="rId5"/>
    <p:sldId id="269" r:id="rId6"/>
    <p:sldId id="271" r:id="rId7"/>
    <p:sldId id="261" r:id="rId8"/>
    <p:sldId id="262" r:id="rId9"/>
    <p:sldId id="263" r:id="rId10"/>
    <p:sldId id="267" r:id="rId11"/>
    <p:sldId id="264" r:id="rId12"/>
    <p:sldId id="266" r:id="rId13"/>
    <p:sldId id="270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2815.6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2356.9</c:v>
                </c:pt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2855.1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9872"/>
        <c:axId val="332588696"/>
      </c:barChart>
      <c:catAx>
        <c:axId val="332589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8696"/>
        <c:crosses val="autoZero"/>
        <c:auto val="1"/>
        <c:lblAlgn val="ctr"/>
        <c:lblOffset val="100"/>
        <c:noMultiLvlLbl val="0"/>
      </c:catAx>
      <c:valAx>
        <c:axId val="3325886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9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4578171112505249E-2"/>
          <c:y val="3.7787611739412676E-2"/>
          <c:w val="0.65873399573963398"/>
          <c:h val="0.8797197060382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НДФЛ,доходы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117</c:v>
                </c:pt>
                <c:pt idx="2">
                  <c:v>119</c:v>
                </c:pt>
                <c:pt idx="3">
                  <c:v>118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117.4</c:v>
                </c:pt>
                <c:pt idx="2">
                  <c:v>124.5</c:v>
                </c:pt>
                <c:pt idx="3">
                  <c:v>129.19999999999999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Единый сельскохозяйственный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1">
                  <c:v>795.3</c:v>
                </c:pt>
                <c:pt idx="2">
                  <c:v>811.2</c:v>
                </c:pt>
                <c:pt idx="3">
                  <c:v>843.1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1">
                  <c:v>0</c:v>
                </c:pt>
                <c:pt idx="2">
                  <c:v>987</c:v>
                </c:pt>
                <c:pt idx="3">
                  <c:v>1045.0999999999999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Гос.пошлина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Доходы от импользования имущества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1">
                  <c:v>36.1</c:v>
                </c:pt>
                <c:pt idx="2">
                  <c:v>37.5</c:v>
                </c:pt>
                <c:pt idx="3">
                  <c:v>39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Штрафы, санкции, возмещения ущерба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32584776"/>
        <c:axId val="332587912"/>
        <c:axId val="0"/>
      </c:bar3DChart>
      <c:catAx>
        <c:axId val="332584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32587912"/>
        <c:crosses val="autoZero"/>
        <c:auto val="1"/>
        <c:lblAlgn val="ctr"/>
        <c:lblOffset val="100"/>
        <c:noMultiLvlLbl val="0"/>
      </c:catAx>
      <c:valAx>
        <c:axId val="332587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477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75062100590686265"/>
          <c:y val="2.3340025787163602E-2"/>
          <c:w val="0.24868313728569891"/>
          <c:h val="0.97665984917944104"/>
        </c:manualLayout>
      </c:layout>
      <c:overlay val="0"/>
      <c:spPr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  <c:txPr>
        <a:bodyPr/>
        <a:lstStyle/>
        <a:p>
          <a:pPr>
            <a:defRPr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2917.6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2460.8000000000002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2963.8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5560"/>
        <c:axId val="332585952"/>
      </c:barChart>
      <c:catAx>
        <c:axId val="332585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5952"/>
        <c:crosses val="autoZero"/>
        <c:auto val="1"/>
        <c:lblAlgn val="ctr"/>
        <c:lblOffset val="100"/>
        <c:noMultiLvlLbl val="0"/>
      </c:catAx>
      <c:valAx>
        <c:axId val="33258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55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F2C57-D4E6-4585-AE20-A8A0F1C0241B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8701B-752D-4BE0-9DF8-2D3459FB12D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42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148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901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55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b_manadichi@mail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Хеда\Desktop\NHigCjuNM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16632" y="1340768"/>
            <a:ext cx="11449272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Бюджет для граждан</a:t>
            </a:r>
            <a:endParaRPr lang="ru-RU" sz="6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17232"/>
            <a:ext cx="9144000" cy="134076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Большеманадышского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сельского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поселения </a:t>
            </a: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Атяшевского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района на 2022 год и на плановый период 2023 и 2024 годов</a:t>
            </a:r>
          </a:p>
          <a:p>
            <a:endParaRPr lang="ru-RU" dirty="0"/>
          </a:p>
        </p:txBody>
      </p:sp>
      <p:sp>
        <p:nvSpPr>
          <p:cNvPr id="1026" name="AutoShape 2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28" name="AutoShape 4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3528" y="548680"/>
            <a:ext cx="8568952" cy="2997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altLang="ru-RU" sz="32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Большеманадышского</a:t>
            </a:r>
            <a:r>
              <a:rPr lang="ru-RU" alt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поселения!</a:t>
            </a:r>
            <a:r>
              <a:rPr lang="ru-RU" alt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altLang="ru-RU" sz="2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«Бюджет для граждан» познакомит Вас с основными положениями проекта бюджета нашего поселения на 2022-2024 годы.</a:t>
            </a:r>
            <a:endParaRPr lang="ru-RU" altLang="ru-RU" sz="2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alt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Большеманадышского</a:t>
            </a:r>
            <a:r>
              <a:rPr lang="ru-RU" alt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</a:p>
        </p:txBody>
      </p:sp>
      <p:pic>
        <p:nvPicPr>
          <p:cNvPr id="15362" name="Picture 2" descr="C:\Users\Хеда\Desktop\yrqebP1InH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5400600" cy="256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7484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/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Бюджет для граждан – это упрощённая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муниципального образования во время бюджетного года и показать формы их возможного взаимодействия с администрацией по вопросам расходования общественных финансов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85728"/>
            <a:ext cx="80108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Что такое «Бюджет для граждан»?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80973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бюджета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Большеманадышского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сельского поселения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2022 год и на плановый период 2023 и 2024 годов направлен на решение следующих ключевых задач: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628800"/>
            <a:ext cx="7812360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эффективности бюджетной политики;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Соответствие финансовых возможностей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</a:rPr>
              <a:t>Большеманадышского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 сельского поселения ключевым направлениям развития;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роли бюджетной политики для поддержки экономического роста;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прозрачности и открытости бюджетного процесса;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  </a:r>
          </a:p>
          <a:p>
            <a:pPr>
              <a:buFont typeface="Wingdings" pitchFamily="2" charset="2"/>
              <a:buChar char="ü"/>
            </a:pP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83568" y="980728"/>
            <a:ext cx="7992888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«БЮДЖЕТ» (от старонормандского bougette – кошелек,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  <a:endParaRPr lang="ru-RU" sz="28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97152"/>
            <a:ext cx="3923928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ДОХОДЫ </a:t>
            </a:r>
            <a:r>
              <a:rPr lang="ru-RU" b="1" dirty="0" smtClean="0">
                <a:solidFill>
                  <a:srgbClr val="002060"/>
                </a:solidFill>
              </a:rPr>
              <a:t>– поступающие в бюджет денежные средства : налоги юридических и физических лиц, административные платежи и сборы, безвозмездные поступления)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4797152"/>
            <a:ext cx="377991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РАСХОДЫ </a:t>
            </a:r>
            <a:r>
              <a:rPr lang="ru-RU" b="1" dirty="0" smtClean="0">
                <a:solidFill>
                  <a:srgbClr val="002060"/>
                </a:solidFill>
              </a:rPr>
              <a:t>– выплачиваемые из бюджета средства (социальные выплаты населению, финансовое обеспечение госучреждений, капитальное строительство и др.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051720" y="4005064"/>
            <a:ext cx="100811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300192" y="4005064"/>
            <a:ext cx="1080120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0"/>
            <a:ext cx="6010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«БЮДЖЕТ»</a:t>
            </a:r>
            <a:endParaRPr lang="ru-RU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324544" y="0"/>
            <a:ext cx="9828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Гражданин, его участие в бюджетном процессе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5328" y="1340768"/>
            <a:ext cx="60486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Помогает формировать доходную часть бюджета (например, налог на доходы физических лиц)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5445224"/>
            <a:ext cx="5940152" cy="1198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Получает социальные гарантии - расходная часть бюджета (образование, культура, здравоохранение, социальная поддержка и др.)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355976" y="2924944"/>
            <a:ext cx="3744416" cy="136815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Бюджет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139952" y="2060848"/>
            <a:ext cx="424847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Как налогоплательщик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211960" y="4437112"/>
            <a:ext cx="439248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Как получатель социальных гарантий </a:t>
            </a:r>
            <a:endParaRPr lang="ru-RU" b="1" dirty="0"/>
          </a:p>
        </p:txBody>
      </p:sp>
      <p:pic>
        <p:nvPicPr>
          <p:cNvPr id="2050" name="Picture 2" descr="C:\Users\Хеда\Desktop\tsjr6cNuf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298782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67544" y="260648"/>
            <a:ext cx="8352928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Основные параметры бюджета </a:t>
            </a:r>
            <a:r>
              <a:rPr lang="ru-RU" sz="2800" b="1" cap="all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Большеманадышского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сельского поселения на 2022-2024 Гг.</a:t>
            </a:r>
            <a:r>
              <a:rPr lang="en-US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(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тыс.руб.</a:t>
            </a:r>
            <a:r>
              <a:rPr lang="en-US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)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C:\Users\Хеда\Desktop\ceUlqJFI8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65104"/>
            <a:ext cx="4752528" cy="223224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928662" y="1785926"/>
            <a:ext cx="187064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2022г.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2815,6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2917,6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71868" y="1928802"/>
            <a:ext cx="1902957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2023 г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Доходы – 2356,8</a:t>
            </a:r>
          </a:p>
          <a:p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Расходы – 2460,8</a:t>
            </a:r>
          </a:p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300192" y="2780928"/>
            <a:ext cx="1870640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2024 г.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b="1" dirty="0" smtClean="0"/>
              <a:t>2855,1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</a:t>
            </a:r>
            <a:r>
              <a:rPr lang="ru-RU" b="1" dirty="0" smtClean="0"/>
              <a:t>2863,8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3861048"/>
            <a:ext cx="4608512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 3 года дефицит равен 2022г.-102,0; 2023г.-104,0; 2024 г.- 108,7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ОБЪЕМ ПОСТУПЛЕНИЙ ДОХОДОВ БЮДЖЕТА БОЛЬШЕМАНАДЫШСКОГО СЕЛЬСКОГО ПОСЕЛЕНИЯ НА 2022 -2024 годы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388262"/>
              </p:ext>
            </p:extLst>
          </p:nvPr>
        </p:nvGraphicFramePr>
        <p:xfrm>
          <a:off x="-1" y="850597"/>
          <a:ext cx="8139898" cy="608360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984147"/>
                <a:gridCol w="1004103"/>
                <a:gridCol w="1155519"/>
                <a:gridCol w="996129"/>
              </a:tblGrid>
              <a:tr h="354229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2022 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2023 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2024 г.</a:t>
                      </a:r>
                      <a:endParaRPr lang="ru-RU" sz="1300" dirty="0"/>
                    </a:p>
                  </a:txBody>
                  <a:tcPr/>
                </a:tc>
              </a:tr>
              <a:tr h="354229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НАЛОГОВЫЕ ДОХОДЫ И НЕНАЛОГОВЫЕ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2039,8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2079,2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2174,3</a:t>
                      </a:r>
                      <a:endParaRPr lang="ru-RU" sz="1400" b="1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i="1" dirty="0" smtClean="0"/>
                        <a:t>     в том числе</a:t>
                      </a:r>
                      <a:r>
                        <a:rPr lang="ru-RU" sz="1300" dirty="0" smtClean="0"/>
                        <a:t>: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НДФЛ, доходы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117,0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119,0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118,0</a:t>
                      </a:r>
                      <a:endParaRPr lang="ru-RU" sz="1300" dirty="0"/>
                    </a:p>
                  </a:txBody>
                  <a:tcPr/>
                </a:tc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товары (работы, услуги), реализуемые на территории РФ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имущество физ.лиц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117,4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124,5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129,2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Единый сельскохозяйственный налог	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795,3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811,2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843,1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Земельный налог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974,0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987,0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1045,1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Государственная пошлина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36,1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39,0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Платежи при пользовании природными ресурсами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оказания платных услуг (работ) и компенсации затрат государства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продажи материальных и нематериальных активов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Административные платежи и сборы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Штрафы, санкции, возмещение ущерба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БЕЗВОЗМЕЗДНЫЕ ПЛАТЕЖИ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775,9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277,7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680,9</a:t>
                      </a:r>
                      <a:endParaRPr lang="ru-RU" sz="1400" b="1" dirty="0"/>
                    </a:p>
                  </a:txBody>
                  <a:tcPr/>
                </a:tc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ИТОГО</a:t>
                      </a:r>
                      <a:r>
                        <a:rPr lang="ru-RU" sz="1400" b="1" baseline="0" dirty="0" smtClean="0"/>
                        <a:t> (Д</a:t>
                      </a:r>
                      <a:r>
                        <a:rPr lang="ru-RU" sz="1400" b="1" dirty="0" smtClean="0"/>
                        <a:t>ОХОДЫ)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2815,6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2356,9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smtClean="0"/>
                        <a:t>2855,1</a:t>
                      </a:r>
                      <a:endParaRPr lang="ru-RU" sz="1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332656"/>
            <a:ext cx="8064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 smtClean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 smtClean="0"/>
              <a:t> ДОХОДОВ БЮДЖЕТА БОЛЬШЕМАНАДЫШСКОГО СЕЛЬСКОГО ПОСЕЛЕНИЯ НА 2022-2024 ГОДЫ (ТЫС.РУБ.)</a:t>
            </a:r>
            <a:endParaRPr lang="ru-RU" sz="22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283069016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31640" y="260648"/>
            <a:ext cx="6912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СТРУКТУРА НАЛОГОВЫХ И НЕНАЛОГОВЫХ ДОХОДОВ </a:t>
            </a:r>
            <a:r>
              <a:rPr lang="ru-RU" sz="2400" b="1" smtClean="0">
                <a:solidFill>
                  <a:schemeClr val="tx2">
                    <a:lumMod val="75000"/>
                  </a:schemeClr>
                </a:solidFill>
              </a:rPr>
              <a:t>БЮДЖЕТА БОЛЬШЕМАНАДЫШСКОГО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СЕЛЬСКОГО ПОСЕЛЕНИЯ НА 2020 -2022 ГОДЫ (тыс.руб.)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465483223"/>
              </p:ext>
            </p:extLst>
          </p:nvPr>
        </p:nvGraphicFramePr>
        <p:xfrm>
          <a:off x="0" y="1484784"/>
          <a:ext cx="8964488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263246"/>
              </p:ext>
            </p:extLst>
          </p:nvPr>
        </p:nvGraphicFramePr>
        <p:xfrm>
          <a:off x="35497" y="1122680"/>
          <a:ext cx="7624377" cy="573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4048"/>
                <a:gridCol w="873443"/>
                <a:gridCol w="873443"/>
                <a:gridCol w="873443"/>
              </a:tblGrid>
              <a:tr h="37084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2022</a:t>
                      </a:r>
                      <a:r>
                        <a:rPr lang="ru-RU" sz="1400" baseline="0" dirty="0" smtClean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2023г.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2024г.</a:t>
                      </a:r>
                      <a:endParaRPr lang="ru-RU" sz="1400" dirty="0"/>
                    </a:p>
                  </a:txBody>
                  <a:tcPr/>
                </a:tc>
              </a:tr>
              <a:tr h="249848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РАСХОДЫ, всего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2917,6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2460,8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2963,8</a:t>
                      </a:r>
                      <a:endParaRPr lang="ru-RU" sz="1800" b="1" dirty="0"/>
                    </a:p>
                  </a:txBody>
                  <a:tcPr/>
                </a:tc>
              </a:tr>
              <a:tr h="23076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том числе: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2860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Общегосударственные вопросы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1786,7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1556,8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1639,2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92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оборона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89,5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92,8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96,0</a:t>
                      </a:r>
                      <a:endParaRPr lang="ru-RU" sz="1400" dirty="0"/>
                    </a:p>
                  </a:txBody>
                  <a:tcPr/>
                </a:tc>
              </a:tr>
              <a:tr h="32448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безопасность и правоохранительная деятельность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64,6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66,2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экономика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172,3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172,3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172,3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Жилищно-коммунальное хозяйство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548,6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413,3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286,9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248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Охрана окружающей среды	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</a:tr>
              <a:tr h="25449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Образование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296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Культура, кинематография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296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проведения</a:t>
                      </a:r>
                      <a:r>
                        <a:rPr lang="ru-RU" sz="1400" baseline="0" dirty="0" smtClean="0"/>
                        <a:t> выборов и референдумов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</a:tr>
              <a:tr h="25943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Социальная политика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215,8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223,1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258,2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266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Физическая культура и спорт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</a:tr>
              <a:tr h="15388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Средства массовой информации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</a:tr>
              <a:tr h="28113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Обслуживание государственного и муниципального долга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</a:tr>
              <a:tr h="49588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Межбюджетные трансферты общего характера бюджетам бюджетной системы РФ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ОБЪЕМ РАСХОДОВ БЮДЖЕТА БОЛЬШЕМАНАДЫШСКОГО СЕЛЬСКОГО ПОСЕЛЕНИЯ НА 2022-2024 ГОДЫ (тыс.рублей)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972967695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9632" y="476672"/>
            <a:ext cx="745232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 smtClean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 smtClean="0"/>
              <a:t> РАСХОДОВ БЮДЖЕТА БОЛЬШЕМАНАДЫШСКОГО СЕЛЬСКОГО ПОСЕЛЕНИЯ НА 2022-2024 ГОДЫ (ТЫС.РУБ.)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0992" y="260648"/>
            <a:ext cx="9073008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2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БОЛЬШЕМАНАДЫШСКОГО сельского поселения и непрограммным направлениям деятельности на 2022 год и на плановый период 2023 и 2024 годов (Тыс.руб.)</a:t>
            </a:r>
            <a:endParaRPr lang="ru-RU" sz="2200" b="1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816716"/>
              </p:ext>
            </p:extLst>
          </p:nvPr>
        </p:nvGraphicFramePr>
        <p:xfrm>
          <a:off x="395536" y="1663912"/>
          <a:ext cx="8309235" cy="585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5084"/>
                <a:gridCol w="920242"/>
                <a:gridCol w="920242"/>
                <a:gridCol w="943667"/>
              </a:tblGrid>
              <a:tr h="352425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2022</a:t>
                      </a:r>
                      <a:r>
                        <a:rPr lang="ru-RU" sz="1900" baseline="0" dirty="0" smtClean="0"/>
                        <a:t> 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2023 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2024 г.</a:t>
                      </a:r>
                      <a:endParaRPr lang="ru-RU" sz="1900" dirty="0"/>
                    </a:p>
                  </a:txBody>
                  <a:tcPr/>
                </a:tc>
              </a:tr>
              <a:tr h="391216">
                <a:tc>
                  <a:txBody>
                    <a:bodyPr/>
                    <a:lstStyle/>
                    <a:p>
                      <a:r>
                        <a:rPr lang="ru-RU" sz="19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ВСЕГО:</a:t>
                      </a:r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2526,7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2168,9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2159,9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188632">
                <a:tc>
                  <a:txBody>
                    <a:bodyPr/>
                    <a:lstStyle/>
                    <a:p>
                      <a:r>
                        <a:rPr lang="ru-RU" sz="1900" b="1" i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Программа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«Повышение эффективности муниципального управления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Большеманадышского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сельского поселения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Атяшевского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  Республики Мордовия      на 2016 – 2024 годы»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1987,2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764,6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882,1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4248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Программа «Противодействие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экстремизму и профилактика терроризма на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территории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Большеманадышского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сельского поселения на 2019-2025 годы</a:t>
                      </a:r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Программа</a:t>
                      </a:r>
                      <a:r>
                        <a:rPr lang="ru-RU" sz="20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«Комплексное развитие сельских территорий </a:t>
                      </a:r>
                      <a:r>
                        <a:rPr lang="ru-RU" sz="2000" b="1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Большеманадышского</a:t>
                      </a:r>
                      <a:r>
                        <a:rPr lang="ru-RU" sz="20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сельского поселения на 2020-2025 годы»</a:t>
                      </a:r>
                    </a:p>
                    <a:p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538,5</a:t>
                      </a:r>
                      <a:endParaRPr lang="ru-RU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403,3</a:t>
                      </a:r>
                      <a:endParaRPr lang="ru-RU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276,8</a:t>
                      </a:r>
                      <a:endParaRPr lang="ru-RU" dirty="0"/>
                    </a:p>
                  </a:txBody>
                  <a:tcPr marL="68580" marR="68580" marT="0" marB="0" anchor="ctr"/>
                </a:tc>
              </a:tr>
              <a:tr h="551762">
                <a:tc>
                  <a:txBody>
                    <a:bodyPr/>
                    <a:lstStyle/>
                    <a:p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419843"/>
              </p:ext>
            </p:extLst>
          </p:nvPr>
        </p:nvGraphicFramePr>
        <p:xfrm>
          <a:off x="179512" y="1844824"/>
          <a:ext cx="8676456" cy="1119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1810"/>
                <a:gridCol w="1071229"/>
                <a:gridCol w="999814"/>
                <a:gridCol w="963603"/>
              </a:tblGrid>
              <a:tr h="375251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2022</a:t>
                      </a:r>
                      <a:r>
                        <a:rPr lang="ru-RU" sz="2000" baseline="0" dirty="0" smtClean="0"/>
                        <a:t> г.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2023 г.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2024 г.</a:t>
                      </a:r>
                      <a:endParaRPr lang="ru-RU" sz="2000" dirty="0"/>
                    </a:p>
                  </a:txBody>
                  <a:tcPr/>
                </a:tc>
              </a:tr>
              <a:tr h="7231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Непрограммные расходы</a:t>
                      </a:r>
                      <a:endParaRPr lang="ru-RU" sz="2000" b="1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endParaRPr lang="ru-RU" sz="20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390,9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291,9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803,9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83568" y="0"/>
            <a:ext cx="8460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БОЛЬШЕМАНАДЫШСКОГО сельского поселения и непрограммным направлениям деятельности, на 2022 год и на плановый период 2023 и 2024 годов(ТЫС.РУБ.) </a:t>
            </a:r>
            <a:r>
              <a:rPr lang="ru-RU" sz="22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(ПРОДОЛЖЕНИЕ)</a:t>
            </a:r>
            <a:endParaRPr lang="ru-RU" sz="22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826675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Большеманадышского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сельского поселения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Официальный сайт: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https://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atyashevo.e-mordovia.ru/vill/view/143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Телефон: 8 (83434) 2-62-44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Адрес: 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31832, Республика Мордовия,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Атяшевский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район, с. Большие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Манадыши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, ул. Молодежная , 1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E-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mail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en-US" dirty="0">
                <a:hlinkClick r:id="rId3"/>
              </a:rPr>
              <a:t>b_manadichi@mail.ru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1207</TotalTime>
  <Words>811</Words>
  <Application>Microsoft Office PowerPoint</Application>
  <PresentationFormat>Экран (4:3)</PresentationFormat>
  <Paragraphs>208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Семейка Соитовых!</dc:creator>
  <cp:lastModifiedBy>Manadishi</cp:lastModifiedBy>
  <cp:revision>89</cp:revision>
  <cp:lastPrinted>2022-01-20T06:14:09Z</cp:lastPrinted>
  <dcterms:created xsi:type="dcterms:W3CDTF">2017-12-11T11:43:42Z</dcterms:created>
  <dcterms:modified xsi:type="dcterms:W3CDTF">2022-01-20T08:32:04Z</dcterms:modified>
</cp:coreProperties>
</file>