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5" r:id="rId5"/>
    <p:sldId id="269" r:id="rId6"/>
    <p:sldId id="271" r:id="rId7"/>
    <p:sldId id="261" r:id="rId8"/>
    <p:sldId id="262" r:id="rId9"/>
    <p:sldId id="263" r:id="rId10"/>
    <p:sldId id="267" r:id="rId11"/>
    <p:sldId id="264" r:id="rId12"/>
    <p:sldId id="266" r:id="rId13"/>
    <p:sldId id="270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41305.300000000003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25-45B6-9E95-4C0DB8CA0DB4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42429.2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25-45B6-9E95-4C0DB8CA0DB4}"/>
            </c:ext>
          </c:extLst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43897.5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25-45B6-9E95-4C0DB8CA0D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9872"/>
        <c:axId val="332588696"/>
      </c:barChart>
      <c:catAx>
        <c:axId val="332589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8696"/>
        <c:crosses val="autoZero"/>
        <c:auto val="1"/>
        <c:lblAlgn val="ctr"/>
        <c:lblOffset val="100"/>
        <c:noMultiLvlLbl val="0"/>
      </c:catAx>
      <c:valAx>
        <c:axId val="332588696"/>
        <c:scaling>
          <c:orientation val="minMax"/>
          <c:max val="5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9872"/>
        <c:crosses val="autoZero"/>
        <c:crossBetween val="between"/>
        <c:majorUnit val="100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4578171112505249E-2"/>
          <c:y val="3.7787611739412676E-2"/>
          <c:w val="0.65873399573963398"/>
          <c:h val="0.879719706038246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27750.6</c:v>
                </c:pt>
                <c:pt idx="2">
                  <c:v>28529</c:v>
                </c:pt>
                <c:pt idx="3">
                  <c:v>29658.1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37-44CE-8503-767837BECB5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1317.8</c:v>
                </c:pt>
                <c:pt idx="2">
                  <c:v>1344.4</c:v>
                </c:pt>
                <c:pt idx="3">
                  <c:v>1371.2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B37-44CE-8503-767837BECB5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Единый сельскохозяйственный налог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1">
                  <c:v>54</c:v>
                </c:pt>
                <c:pt idx="2">
                  <c:v>38</c:v>
                </c:pt>
                <c:pt idx="3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B37-44CE-8503-767837BECB5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Земельный налог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1">
                  <c:v>7712</c:v>
                </c:pt>
                <c:pt idx="2">
                  <c:v>7902</c:v>
                </c:pt>
                <c:pt idx="3">
                  <c:v>8009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B37-44CE-8503-767837BECB5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реализации имущества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1">
                  <c:v>2650.1</c:v>
                </c:pt>
                <c:pt idx="2">
                  <c:v>2756.1</c:v>
                </c:pt>
                <c:pt idx="3">
                  <c:v>2866.3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B37-44CE-8503-767837BECB5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Доходы от импользования имущества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1">
                  <c:v>483.8</c:v>
                </c:pt>
                <c:pt idx="2">
                  <c:v>503.2</c:v>
                </c:pt>
                <c:pt idx="3">
                  <c:v>523.29999999999995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B37-44CE-8503-767837BECB5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Штрафы, санкции, возмещения ущерба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 г.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B37-44CE-8503-767837BECB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32584776"/>
        <c:axId val="332587912"/>
        <c:axId val="0"/>
      </c:bar3DChart>
      <c:catAx>
        <c:axId val="332584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32587912"/>
        <c:crosses val="autoZero"/>
        <c:auto val="1"/>
        <c:lblAlgn val="ctr"/>
        <c:lblOffset val="100"/>
        <c:noMultiLvlLbl val="0"/>
      </c:catAx>
      <c:valAx>
        <c:axId val="332587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477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6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75062100590686265"/>
          <c:y val="2.3340025787163602E-2"/>
          <c:w val="0.24868313728569891"/>
          <c:h val="0.97665984917944104"/>
        </c:manualLayout>
      </c:layout>
      <c:overlay val="0"/>
      <c:spPr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  <c:txPr>
        <a:bodyPr/>
        <a:lstStyle/>
        <a:p>
          <a:pPr>
            <a:defRPr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E421-4520-B23D-EF2A3C39166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167936.8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421-4520-B23D-EF2A3C39166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104893.6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421-4520-B23D-EF2A3C39166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2022 г.</c:v>
                </c:pt>
                <c:pt idx="2">
                  <c:v>2023 г.</c:v>
                </c:pt>
                <c:pt idx="3">
                  <c:v>2024г.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46359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421-4520-B23D-EF2A3C3916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5560"/>
        <c:axId val="332585952"/>
      </c:barChart>
      <c:catAx>
        <c:axId val="332585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5952"/>
        <c:crosses val="autoZero"/>
        <c:auto val="1"/>
        <c:lblAlgn val="ctr"/>
        <c:lblOffset val="100"/>
        <c:noMultiLvlLbl val="0"/>
      </c:catAx>
      <c:valAx>
        <c:axId val="33258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55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F2C57-D4E6-4585-AE20-A8A0F1C0241B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A8701B-752D-4BE0-9DF8-2D3459FB12D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428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148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901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55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D935D9-E5AA-4274-A3AE-252BD2831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80528" y="3429000"/>
            <a:ext cx="9289032" cy="1656184"/>
          </a:xfrm>
        </p:spPr>
        <p:txBody>
          <a:bodyPr>
            <a:noAutofit/>
          </a:bodyPr>
          <a:lstStyle/>
          <a:p>
            <a:r>
              <a:rPr lang="ru-RU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Бюджет для граждан</a:t>
            </a:r>
            <a:br>
              <a:rPr lang="ru-RU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</a:br>
            <a:r>
              <a:rPr lang="ru-RU" sz="6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на 2022 год и на плановый период 2023 и 2024 годов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70080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b="1" dirty="0" err="1">
                <a:solidFill>
                  <a:srgbClr val="FFFF00"/>
                </a:solidFill>
                <a:latin typeface="+mj-lt"/>
              </a:rPr>
              <a:t>Атяшевское</a:t>
            </a:r>
            <a:r>
              <a:rPr lang="ru-RU" altLang="ru-RU" b="1" dirty="0">
                <a:solidFill>
                  <a:srgbClr val="FFFF00"/>
                </a:solidFill>
                <a:latin typeface="+mj-lt"/>
              </a:rPr>
              <a:t> городское </a:t>
            </a:r>
            <a:r>
              <a:rPr lang="ru-RU" altLang="ru-RU" b="1" dirty="0">
                <a:solidFill>
                  <a:srgbClr val="FFFF00"/>
                </a:solidFill>
                <a:latin typeface="Calibri" pitchFamily="34" charset="0"/>
              </a:rPr>
              <a:t>поселение</a:t>
            </a:r>
          </a:p>
          <a:p>
            <a:pPr>
              <a:defRPr/>
            </a:pPr>
            <a:r>
              <a:rPr lang="ru-RU" altLang="ru-RU" b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altLang="ru-RU" b="1" dirty="0" err="1">
                <a:solidFill>
                  <a:srgbClr val="FFFF00"/>
                </a:solidFill>
                <a:latin typeface="Calibri" pitchFamily="34" charset="0"/>
              </a:rPr>
              <a:t>Атяшевского</a:t>
            </a:r>
            <a:r>
              <a:rPr lang="ru-RU" altLang="ru-RU" b="1" dirty="0">
                <a:solidFill>
                  <a:srgbClr val="FFFF00"/>
                </a:solidFill>
                <a:latin typeface="Calibri" pitchFamily="34" charset="0"/>
              </a:rPr>
              <a:t> района Республики Мордовия </a:t>
            </a:r>
            <a:endParaRPr lang="ru-RU" dirty="0"/>
          </a:p>
          <a:p>
            <a:endParaRPr lang="ru-RU" dirty="0"/>
          </a:p>
        </p:txBody>
      </p:sp>
      <p:sp>
        <p:nvSpPr>
          <p:cNvPr id="1026" name="AutoShape 2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28" name="AutoShape 4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E19F883-B1FF-49E8-BC75-59B971887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3528" y="548680"/>
            <a:ext cx="8568952" cy="2702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altLang="ru-RU" sz="32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Атяшевского</a:t>
            </a: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городского поселения!</a:t>
            </a:r>
            <a:r>
              <a:rPr lang="ru-RU" alt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altLang="ru-RU" sz="28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«Бюджет для граждан» познакомит Вас с основными положениями бюджета нашего поселения на 2022-2024 годы.</a:t>
            </a:r>
            <a:endParaRPr lang="ru-RU" altLang="ru-RU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alt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Атяшевского</a:t>
            </a: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городского поселения. </a:t>
            </a:r>
          </a:p>
        </p:txBody>
      </p:sp>
      <p:pic>
        <p:nvPicPr>
          <p:cNvPr id="15362" name="Picture 2" descr="C:\Users\Хеда\Desktop\yrqebP1InH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77072"/>
            <a:ext cx="5400600" cy="256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BD4570-52DE-4CF5-B16E-FA563463A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3546424"/>
            <a:ext cx="5328592" cy="31949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689583-3A53-4242-B31C-4E07EE7DFA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87484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/>
          </a:p>
          <a:p>
            <a:pPr algn="ctr"/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Бюджет для граждан – это упрощённая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муниципального образования во время бюджетного года и показать формы их возможного взаимодействия с администрацией по вопросам расходования общественных финансов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85728"/>
            <a:ext cx="801084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Что такое «Бюджет для граждан»?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F9A95F-FA0C-47D5-9034-3D8F1649F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96308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Бюджет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Атяшевского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городского поселения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Атяшевского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Республики Мордовия на 2022 год и на плановый период 2023 и 2024 годов направлен на решение следующих ключевых задач: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628800"/>
            <a:ext cx="7812360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эффективности бюджетной политики;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Соответствие финансовых возможностей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</a:rPr>
              <a:t>Большеманадышского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сельского поселения ключевым направлениям развития;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роли бюджетной политики для поддержки экономического роста;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Повышение прозрачности и открытости бюджетного процесса;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  </a:r>
          </a:p>
          <a:p>
            <a:pPr>
              <a:buFont typeface="Wingdings" pitchFamily="2" charset="2"/>
              <a:buChar char="ü"/>
            </a:pP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9476AB-89FD-47B3-A3F0-2F0722237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108504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980728"/>
            <a:ext cx="7992888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«БЮДЖЕТ» (от старонормандского bougette – кошелек,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797152"/>
            <a:ext cx="3923928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ДОХОДЫ </a:t>
            </a:r>
            <a:r>
              <a:rPr lang="ru-RU" b="1" dirty="0">
                <a:solidFill>
                  <a:srgbClr val="002060"/>
                </a:solidFill>
              </a:rPr>
              <a:t>– поступающие в бюджет денежные средства : налоги юридических и физических лиц, административные платежи и сборы, безвозмездные поступления)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4797152"/>
            <a:ext cx="377991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</a:rPr>
              <a:t>РАСХОДЫ </a:t>
            </a:r>
            <a:r>
              <a:rPr lang="ru-RU" b="1" dirty="0">
                <a:solidFill>
                  <a:srgbClr val="002060"/>
                </a:solidFill>
              </a:rPr>
              <a:t>– выплачиваемые из бюджета средства (социальные выплаты населению, финансовое обеспечение госучреждений, капитальное строительство и др.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2051720" y="4005064"/>
            <a:ext cx="100811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6300192" y="4005064"/>
            <a:ext cx="1080120" cy="792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0"/>
            <a:ext cx="60104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«БЮДЖЕТ»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7409BC3-745B-4D40-A9BD-0DF43A1A6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324544" y="0"/>
            <a:ext cx="9828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Гражданин, его участие в бюджетном процессе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95328" y="1340768"/>
            <a:ext cx="60486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Помогает формировать доходную часть бюджета (например, налог на доходы физических лиц)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5445224"/>
            <a:ext cx="5940152" cy="1198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Получает социальные гарантии - расходная часть бюджета (образование, культура, здравоохранение, социальная поддержка и др.) </a:t>
            </a:r>
          </a:p>
        </p:txBody>
      </p:sp>
      <p:sp>
        <p:nvSpPr>
          <p:cNvPr id="6" name="Овал 5"/>
          <p:cNvSpPr/>
          <p:nvPr/>
        </p:nvSpPr>
        <p:spPr>
          <a:xfrm>
            <a:off x="4355976" y="2924944"/>
            <a:ext cx="3744416" cy="136815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Бюджет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4139952" y="2060848"/>
            <a:ext cx="424847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Как налогоплательщик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4211960" y="4437112"/>
            <a:ext cx="439248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Как получатель социальных гарантий </a:t>
            </a:r>
          </a:p>
        </p:txBody>
      </p:sp>
      <p:pic>
        <p:nvPicPr>
          <p:cNvPr id="2050" name="Picture 2" descr="C:\Users\Хеда\Desktop\tsjr6cNuf_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2856"/>
            <a:ext cx="298782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57400E-B5E9-464A-832A-C9A18EB78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67544" y="260648"/>
            <a:ext cx="8352928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Основные параметры бюджета </a:t>
            </a:r>
            <a:r>
              <a:rPr lang="ru-RU" sz="2800" b="1" cap="all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Атяшевского</a:t>
            </a: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городского поселения на </a:t>
            </a:r>
          </a:p>
          <a:p>
            <a:pPr algn="ctr"/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2022-2024Гг.</a:t>
            </a:r>
            <a:r>
              <a:rPr lang="en-US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(</a:t>
            </a:r>
            <a:r>
              <a:rPr lang="ru-RU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тыс.руб.</a:t>
            </a:r>
            <a:r>
              <a:rPr lang="en-US" sz="28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)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C:\Users\Хеда\Desktop\ceUlqJFI8S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65104"/>
            <a:ext cx="4752528" cy="223224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812446" y="1785926"/>
            <a:ext cx="2103076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2022г.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165871,5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167936,8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Дефицит -2065,3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454851" y="1928802"/>
            <a:ext cx="2136995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2023 г</a:t>
            </a: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Доходы – 102772,1</a:t>
            </a: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Расходы – 104893,6</a:t>
            </a:r>
          </a:p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</a:rPr>
              <a:t>Дефицит -2121,5</a:t>
            </a:r>
          </a:p>
          <a:p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42486" y="2780928"/>
            <a:ext cx="1986057" cy="1477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2024 г.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44164,1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46359,0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Дефицит -2194,9</a:t>
            </a:r>
          </a:p>
          <a:p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904AA8-05CE-4A7A-9692-B24AD6A77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26"/>
            <a:ext cx="9143998" cy="70903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chemeClr val="tx2">
                    <a:lumMod val="75000"/>
                  </a:schemeClr>
                </a:solidFill>
              </a:rPr>
              <a:t>ОБЪЕМ ПОСТУПЛЕНИЙ ДОХОДОВ БЮДЖЕТА АТЯШЕВСКОГО ГОРОДСКОГО ПОСЕЛЕНИЯ НА 2022 -2024 годы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12954"/>
              </p:ext>
            </p:extLst>
          </p:nvPr>
        </p:nvGraphicFramePr>
        <p:xfrm>
          <a:off x="-2" y="1052736"/>
          <a:ext cx="9144000" cy="59579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580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68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8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90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2090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2022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2024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229">
                <a:tc>
                  <a:txBody>
                    <a:bodyPr/>
                    <a:lstStyle/>
                    <a:p>
                      <a:r>
                        <a:rPr lang="ru-RU" sz="1400" b="1" dirty="0"/>
                        <a:t>НАЛОГОВЫЕ ДОХОДЫ И НЕНАЛОГОВЫЕ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41305,3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42426,2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43891,5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i="1" dirty="0"/>
                        <a:t>     в том числе</a:t>
                      </a:r>
                      <a:r>
                        <a:rPr lang="ru-RU" sz="1300" dirty="0"/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Налоги НДФЛ, доходы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27750,6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28529,0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29658,1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Налоги на товары (работы, услуги), реализуемые на территории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Налоги на имущество физ.лиц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1317,8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1344,4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1371,2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Единый сельскохозяйственный налог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54,0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38,0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31,0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Земельный налог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7712,0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7902,0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8009,0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Государственная пошлина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483,8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503,2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523,3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Платежи при пользовании природными ресурсами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Доходы от продажи материальных и нематериальных активов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2650,1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2756,1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2866,3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590">
                <a:tc>
                  <a:txBody>
                    <a:bodyPr/>
                    <a:lstStyle/>
                    <a:p>
                      <a:r>
                        <a:rPr lang="ru-RU" sz="1300" dirty="0"/>
                        <a:t>Административные платежи и сборы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65835">
                <a:tc>
                  <a:txBody>
                    <a:bodyPr/>
                    <a:lstStyle/>
                    <a:p>
                      <a:r>
                        <a:rPr lang="ru-RU" sz="1300" dirty="0"/>
                        <a:t>Штрафы, санкции, возмещение ущерба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1147">
                <a:tc>
                  <a:txBody>
                    <a:bodyPr/>
                    <a:lstStyle/>
                    <a:p>
                      <a:r>
                        <a:rPr lang="ru-RU" sz="1400" b="1" dirty="0"/>
                        <a:t>БЕЗВОЗМЕЗДНЫЕ ПЛАТЕЖИ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124566,2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60342,9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266,6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1147">
                <a:tc>
                  <a:txBody>
                    <a:bodyPr/>
                    <a:lstStyle/>
                    <a:p>
                      <a:r>
                        <a:rPr lang="ru-RU" sz="1400" b="1" dirty="0"/>
                        <a:t>ИТОГО</a:t>
                      </a:r>
                      <a:r>
                        <a:rPr lang="ru-RU" sz="1400" b="1" baseline="0" dirty="0"/>
                        <a:t> (Д</a:t>
                      </a:r>
                      <a:r>
                        <a:rPr lang="ru-RU" sz="1400" b="1" dirty="0"/>
                        <a:t>ОХОДЫ)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165871,5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102772,1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44164,1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B03E0E-023A-41F4-BE96-EEF076569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1560" y="332656"/>
            <a:ext cx="806489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/>
              <a:t> НАЛОГОВЫХ И НЕНАЛОГОВЫХ ДОХОДОВ БЮДЖЕТА АТЯШЕВСКОГО ГОРОДСКОГО ПОСЕЛЕНИЯ НА 2022-2024 ГОДЫ (ТЫС.РУБ.)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663872789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DFE388-B1A9-4F3A-AC8B-458B5D9A0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31640" y="260648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СТРУКТУРА НАЛОГОВЫХ И НЕНАЛОГОВЫХ ДОХОДОВ БЮДЖЕТА АТЯШЕВСКОГО ГОРОДСКОГО ПОСЕЛЕНИЯ НА 2022 -2024 ГОДЫ (тыс.руб.)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26790804"/>
              </p:ext>
            </p:extLst>
          </p:nvPr>
        </p:nvGraphicFramePr>
        <p:xfrm>
          <a:off x="0" y="1484784"/>
          <a:ext cx="8964488" cy="537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BF09E8-320E-4C31-BA3F-FADD03D20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0"/>
            <a:ext cx="9144000" cy="6858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986272"/>
              </p:ext>
            </p:extLst>
          </p:nvPr>
        </p:nvGraphicFramePr>
        <p:xfrm>
          <a:off x="35497" y="1122680"/>
          <a:ext cx="9144000" cy="5735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1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7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7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7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3801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2022</a:t>
                      </a:r>
                      <a:r>
                        <a:rPr lang="ru-RU" sz="1400" baseline="0" dirty="0"/>
                        <a:t> 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43">
                <a:tc>
                  <a:txBody>
                    <a:bodyPr/>
                    <a:lstStyle/>
                    <a:p>
                      <a:r>
                        <a:rPr lang="ru-RU" sz="1800" b="1" dirty="0"/>
                        <a:t>РАСХОДЫ, всего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167936,8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104893,6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46359,0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в том числе: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Общегосударственные вопросы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9230,8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9050,3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9050,3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Национальная оборона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247,2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255,4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264,6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821">
                <a:tc>
                  <a:txBody>
                    <a:bodyPr/>
                    <a:lstStyle/>
                    <a:p>
                      <a:r>
                        <a:rPr lang="ru-RU" sz="1400" dirty="0"/>
                        <a:t>Национальная безопасность и правоохранительная деятельность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Национальная экономика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2763,3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2582,7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2664,6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Жилищно-коммунальное хозяйство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155349,7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91591,5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31723,5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Охрана окружающей среды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Образование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Культура, кинематография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Обеспечение проведения</a:t>
                      </a:r>
                      <a:r>
                        <a:rPr lang="ru-RU" sz="1400" baseline="0" dirty="0"/>
                        <a:t> выборов и референдумов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Социальная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265,8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273,1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271,4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Физическая культура и спорт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30,0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Средства массовой информации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15453">
                <a:tc>
                  <a:txBody>
                    <a:bodyPr/>
                    <a:lstStyle/>
                    <a:p>
                      <a:r>
                        <a:rPr lang="ru-RU" sz="1400" dirty="0"/>
                        <a:t>Обслуживание государственного и муниципального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36270">
                <a:tc>
                  <a:txBody>
                    <a:bodyPr/>
                    <a:lstStyle/>
                    <a:p>
                      <a:r>
                        <a:rPr lang="ru-RU" sz="1400" dirty="0"/>
                        <a:t>Межбюджетные трансферты общего характера бюджетам бюджетной системы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ОБЪЕМ РАСХОДОВ БЮДЖЕТА АТЯШЕВСКОГО ГОРОДСКОГО ПОСЕЛЕНИЯ НА 2022-2024 ГОДЫ (тыс.рублей)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66191F-EDA5-4AFA-951C-437EEED82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671318712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59632" y="476672"/>
            <a:ext cx="745232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/>
              <a:t> РАСХОДОВ БЮДЖЕТА АТЯШЕВСКОГО ГОРОДСКОГО ПОСЕЛЕНИЯ НА 2022-2024 ГОДЫ (ТЫС.РУБ.)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20793E8-1CFB-4931-B09C-8D0014025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0992" y="260648"/>
            <a:ext cx="9073008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Распределение бюджетных ассигнований по муниципальным программам АТЯШЕВСКОГО ГОРДСКОГО поселения и непрограммным направлениям деятельности на 2022 год и на плановый период 2023 и 2024 годов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41161"/>
              </p:ext>
            </p:extLst>
          </p:nvPr>
        </p:nvGraphicFramePr>
        <p:xfrm>
          <a:off x="539552" y="2132856"/>
          <a:ext cx="8165219" cy="38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36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7413">
                <a:tc>
                  <a:txBody>
                    <a:bodyPr/>
                    <a:lstStyle/>
                    <a:p>
                      <a:endParaRPr lang="ru-RU" sz="19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id="{9AE76CCE-9F95-4910-A92C-AA539ED3A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391684"/>
              </p:ext>
            </p:extLst>
          </p:nvPr>
        </p:nvGraphicFramePr>
        <p:xfrm>
          <a:off x="35496" y="2133100"/>
          <a:ext cx="9108504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6935">
                  <a:extLst>
                    <a:ext uri="{9D8B030D-6E8A-4147-A177-3AD203B41FA5}">
                      <a16:colId xmlns:a16="http://schemas.microsoft.com/office/drawing/2014/main" val="1520369056"/>
                    </a:ext>
                  </a:extLst>
                </a:gridCol>
                <a:gridCol w="1445794">
                  <a:extLst>
                    <a:ext uri="{9D8B030D-6E8A-4147-A177-3AD203B41FA5}">
                      <a16:colId xmlns:a16="http://schemas.microsoft.com/office/drawing/2014/main" val="573762645"/>
                    </a:ext>
                  </a:extLst>
                </a:gridCol>
                <a:gridCol w="1301215">
                  <a:extLst>
                    <a:ext uri="{9D8B030D-6E8A-4147-A177-3AD203B41FA5}">
                      <a16:colId xmlns:a16="http://schemas.microsoft.com/office/drawing/2014/main" val="2347729607"/>
                    </a:ext>
                  </a:extLst>
                </a:gridCol>
                <a:gridCol w="1264560">
                  <a:extLst>
                    <a:ext uri="{9D8B030D-6E8A-4147-A177-3AD203B41FA5}">
                      <a16:colId xmlns:a16="http://schemas.microsoft.com/office/drawing/2014/main" val="1697119369"/>
                    </a:ext>
                  </a:extLst>
                </a:gridCol>
              </a:tblGrid>
              <a:tr h="28680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2022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645990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«Повышение эффективности управления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 на 2016-2024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9063,8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8883,3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8883,3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307839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Развитие малого предпринимательства в </a:t>
                      </a:r>
                      <a:r>
                        <a:rPr lang="ru-RU" sz="1200" dirty="0" err="1"/>
                        <a:t>Атяшевском</a:t>
                      </a:r>
                      <a:r>
                        <a:rPr lang="ru-RU" sz="1200" dirty="0"/>
                        <a:t> городском поселении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  на 2010-2024 годы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511636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«Профилактика терроризма и экстремизма, а также минимизации и (или) ликвидации последствий проявлений терроризма и экстремизма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РМ на 2016- 2024 годы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384547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"Развитие автомобильных дорог местного значения и улично-дорожной сети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РМ на  2016-2025 годы"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2563,3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2482,7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2564,6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5815182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«Оформление прав собственности на муниципальные и бесхозяйные объекты недвижимого имущества, расположенные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на 2016-2024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338091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 «Комплексное развитие сельских территорий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 городского поселения на 2020-2025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9856,2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251231"/>
                  </a:ext>
                </a:extLst>
              </a:tr>
              <a:tr h="590490">
                <a:tc>
                  <a:txBody>
                    <a:bodyPr/>
                    <a:lstStyle/>
                    <a:p>
                      <a:r>
                        <a:rPr lang="ru-RU" sz="1200" dirty="0"/>
                        <a:t> "Жилищно-коммунальное хозяйство и благоустройство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на 2016-2023 годы"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140507,9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89551,5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29683,5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98324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0DECEE2-02B1-4A25-858E-06000F17D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600835"/>
              </p:ext>
            </p:extLst>
          </p:nvPr>
        </p:nvGraphicFramePr>
        <p:xfrm>
          <a:off x="179512" y="4203927"/>
          <a:ext cx="8640960" cy="994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8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57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96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8037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2022</a:t>
                      </a:r>
                      <a:r>
                        <a:rPr lang="ru-RU" sz="1400" baseline="0" dirty="0"/>
                        <a:t> 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8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Непрограммные расходы</a:t>
                      </a:r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endParaRPr lang="ru-RU" sz="12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640,0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655,5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663,0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83568" y="0"/>
            <a:ext cx="84604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Распределение бюджетных ассигнований по муниципальным программам АТЯШЕВСКОГО ГОРОДСКОГО </a:t>
            </a:r>
            <a:r>
              <a:rPr lang="ru-RU" sz="2200" b="1" cap="all" dirty="0" err="1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ПОСЕления</a:t>
            </a:r>
            <a:r>
              <a:rPr lang="ru-RU" sz="2200" b="1" cap="all" dirty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и непрограммным направлениям деятельности, на 2022 год и на плановый период 2023 и 2024 годов(ТЫС.РУБ.) </a:t>
            </a:r>
            <a:r>
              <a:rPr lang="ru-RU" sz="22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(ПРОДОЛЖЕНИЕ)</a:t>
            </a:r>
          </a:p>
        </p:txBody>
      </p:sp>
      <p:graphicFrame>
        <p:nvGraphicFramePr>
          <p:cNvPr id="4" name="Таблица 5">
            <a:extLst>
              <a:ext uri="{FF2B5EF4-FFF2-40B4-BE49-F238E27FC236}">
                <a16:creationId xmlns:a16="http://schemas.microsoft.com/office/drawing/2014/main" id="{FEEB2CC1-3598-4620-8F0E-50A15BDEE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674598"/>
              </p:ext>
            </p:extLst>
          </p:nvPr>
        </p:nvGraphicFramePr>
        <p:xfrm>
          <a:off x="179512" y="2060847"/>
          <a:ext cx="8640960" cy="2207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6624">
                  <a:extLst>
                    <a:ext uri="{9D8B030D-6E8A-4147-A177-3AD203B41FA5}">
                      <a16:colId xmlns:a16="http://schemas.microsoft.com/office/drawing/2014/main" val="99183641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7731017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99067847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1190154740"/>
                    </a:ext>
                  </a:extLst>
                </a:gridCol>
              </a:tblGrid>
              <a:tr h="46376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2022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2023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2024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6215467"/>
                  </a:ext>
                </a:extLst>
              </a:tr>
              <a:tr h="463762">
                <a:tc>
                  <a:txBody>
                    <a:bodyPr/>
                    <a:lstStyle/>
                    <a:p>
                      <a:r>
                        <a:rPr lang="ru-RU" sz="1200" dirty="0"/>
                        <a:t>Муниципальная программа "Формирование современной городской среды на территории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муниципального района Республики Мордовия на 2018-2024 годы"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4985,6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863487"/>
                  </a:ext>
                </a:extLst>
              </a:tr>
              <a:tr h="463762">
                <a:tc>
                  <a:txBody>
                    <a:bodyPr/>
                    <a:lstStyle/>
                    <a:p>
                      <a:r>
                        <a:rPr lang="ru-RU" sz="1200" dirty="0"/>
                        <a:t>муниципальная программа </a:t>
                      </a:r>
                      <a:r>
                        <a:rPr lang="ru-RU" sz="1200" dirty="0" err="1"/>
                        <a:t>Атяшевского</a:t>
                      </a:r>
                      <a:r>
                        <a:rPr lang="ru-RU" sz="1200" dirty="0"/>
                        <a:t> городского поселения  "Развитие физической культуры и спорта на 2017 - 2024 гг."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434032"/>
                  </a:ext>
                </a:extLst>
              </a:tr>
              <a:tr h="463762">
                <a:tc>
                  <a:txBody>
                    <a:bodyPr/>
                    <a:lstStyle/>
                    <a:p>
                      <a:r>
                        <a:rPr lang="ru-RU" sz="1200" dirty="0"/>
                        <a:t>Муниципальная программа</a:t>
                      </a:r>
                    </a:p>
                    <a:p>
                      <a:r>
                        <a:rPr lang="ru-RU" sz="1200" dirty="0"/>
                        <a:t>«Дополнительные меры социальной поддержки, социальной помощи на 2016-2024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50,0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50,0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50,0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62379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A2A1DC-E658-49B9-82E1-03FB4CDCD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4826675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Администрация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Атяшевского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городского поселения поселения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Официальный сайт: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https://atyashevo.e-mordovia.ru/vill/view/140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Телефон: 8 (83434) 2-15-07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Адрес: 4318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00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, Республика Мордовия,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Атяшевский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 район,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рп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. Атяшево, ул. Строителей , 6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E-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</a:rPr>
              <a:t>mail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</a:rPr>
              <a:t>atgorpos@mail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</a:rPr>
              <a:t>ru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1405</TotalTime>
  <Words>1003</Words>
  <Application>Microsoft Office PowerPoint</Application>
  <PresentationFormat>Экран (4:3)</PresentationFormat>
  <Paragraphs>236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Тема Office</vt:lpstr>
      <vt:lpstr>Бюджет для граждан  на 2022 год и на плановый период 2023 и 2024 годов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Семейка Соитовых!</dc:creator>
  <cp:lastModifiedBy>01</cp:lastModifiedBy>
  <cp:revision>112</cp:revision>
  <cp:lastPrinted>2022-01-20T06:14:09Z</cp:lastPrinted>
  <dcterms:created xsi:type="dcterms:W3CDTF">2017-12-11T11:43:42Z</dcterms:created>
  <dcterms:modified xsi:type="dcterms:W3CDTF">2022-01-24T08:37:03Z</dcterms:modified>
</cp:coreProperties>
</file>