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9" r:id="rId2"/>
    <p:sldId id="272" r:id="rId3"/>
    <p:sldId id="273" r:id="rId4"/>
    <p:sldId id="263" r:id="rId5"/>
    <p:sldId id="297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270" r:id="rId16"/>
    <p:sldId id="278" r:id="rId17"/>
    <p:sldId id="274" r:id="rId18"/>
    <p:sldId id="269" r:id="rId19"/>
    <p:sldId id="285" r:id="rId20"/>
    <p:sldId id="286" r:id="rId21"/>
    <p:sldId id="287" r:id="rId22"/>
    <p:sldId id="288" r:id="rId23"/>
    <p:sldId id="289" r:id="rId24"/>
    <p:sldId id="290" r:id="rId25"/>
    <p:sldId id="291" r:id="rId26"/>
    <p:sldId id="292" r:id="rId27"/>
    <p:sldId id="293" r:id="rId28"/>
    <p:sldId id="294" r:id="rId29"/>
    <p:sldId id="295" r:id="rId30"/>
    <p:sldId id="296" r:id="rId31"/>
    <p:sldId id="316" r:id="rId32"/>
    <p:sldId id="317" r:id="rId33"/>
    <p:sldId id="319" r:id="rId34"/>
    <p:sldId id="324" r:id="rId35"/>
    <p:sldId id="325" r:id="rId36"/>
    <p:sldId id="326" r:id="rId37"/>
    <p:sldId id="327" r:id="rId38"/>
    <p:sldId id="328" r:id="rId39"/>
    <p:sldId id="329" r:id="rId40"/>
    <p:sldId id="283" r:id="rId41"/>
    <p:sldId id="282" r:id="rId42"/>
    <p:sldId id="330" r:id="rId43"/>
    <p:sldId id="331" r:id="rId44"/>
    <p:sldId id="332" r:id="rId45"/>
    <p:sldId id="333" r:id="rId46"/>
    <p:sldId id="280" r:id="rId4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" initials="A" lastIdx="3" clrIdx="0">
    <p:extLst>
      <p:ext uri="{19B8F6BF-5375-455C-9EA6-DF929625EA0E}">
        <p15:presenceInfo xmlns:p15="http://schemas.microsoft.com/office/powerpoint/2012/main" userId="Adm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59" autoAdjust="0"/>
    <p:restoredTop sz="94636" autoAdjust="0"/>
  </p:normalViewPr>
  <p:slideViewPr>
    <p:cSldViewPr>
      <p:cViewPr varScale="1">
        <p:scale>
          <a:sx n="72" d="100"/>
          <a:sy n="72" d="100"/>
        </p:scale>
        <p:origin x="690" y="23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commentAuthors" Target="commentAuthors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b="1" i="0" baseline="0"/>
              <a:t>Исполнение консолидированного бюджета Атяшевского муниципального района за 1</a:t>
            </a:r>
            <a:r>
              <a:rPr lang="en-US" b="1" i="0" baseline="0"/>
              <a:t> </a:t>
            </a:r>
            <a:r>
              <a:rPr lang="ru-RU" b="1" i="0" baseline="0"/>
              <a:t>полугодие 2019 года по доходным источникам, в %</a:t>
            </a:r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5.5529695956147068E-2"/>
          <c:y val="8.3398692810457517E-2"/>
          <c:w val="0.92824611525329248"/>
          <c:h val="0.7522798152904683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Лист1!$A$24</c:f>
              <c:strCache>
                <c:ptCount val="1"/>
                <c:pt idx="0">
                  <c:v>план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elete val="1"/>
          </c:dLbls>
          <c:cat>
            <c:strRef>
              <c:f>Лист1!$B$23:$I$23</c:f>
              <c:strCache>
                <c:ptCount val="8"/>
                <c:pt idx="0">
                  <c:v>Налоги на прибыль (НДФЛ)</c:v>
                </c:pt>
                <c:pt idx="1">
                  <c:v>Акцизы на ГСМ</c:v>
                </c:pt>
                <c:pt idx="2">
                  <c:v>Налоги на совокупный доход (ЕНВД и ЕСХН)</c:v>
                </c:pt>
                <c:pt idx="3">
                  <c:v>Налоги на имущество (НИФЛ и земельный)</c:v>
                </c:pt>
                <c:pt idx="4">
                  <c:v>Государственная пошлина</c:v>
                </c:pt>
                <c:pt idx="5">
                  <c:v>Доходы от использования имущества (аренда земли и имущества)</c:v>
                </c:pt>
                <c:pt idx="6">
                  <c:v>Доходы от продажи материальных и нематериальных активов</c:v>
                </c:pt>
                <c:pt idx="7">
                  <c:v>Прочие неналоговые доходы</c:v>
                </c:pt>
              </c:strCache>
            </c:strRef>
          </c:cat>
          <c:val>
            <c:numRef>
              <c:f>Лист1!$B$24:$I$24</c:f>
              <c:numCache>
                <c:formatCode>General</c:formatCode>
                <c:ptCount val="8"/>
                <c:pt idx="0">
                  <c:v>34468.699999999997</c:v>
                </c:pt>
                <c:pt idx="1">
                  <c:v>3217.4</c:v>
                </c:pt>
                <c:pt idx="2">
                  <c:v>4305</c:v>
                </c:pt>
                <c:pt idx="3">
                  <c:v>7271.7</c:v>
                </c:pt>
                <c:pt idx="4">
                  <c:v>751.5</c:v>
                </c:pt>
                <c:pt idx="5">
                  <c:v>1845.3</c:v>
                </c:pt>
                <c:pt idx="6">
                  <c:v>768.5</c:v>
                </c:pt>
                <c:pt idx="7">
                  <c:v>259.2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D5-4C4B-AC27-2DB8F2631E3F}"/>
            </c:ext>
          </c:extLst>
        </c:ser>
        <c:ser>
          <c:idx val="1"/>
          <c:order val="1"/>
          <c:tx>
            <c:strRef>
              <c:f>Лист1!$A$25</c:f>
              <c:strCache>
                <c:ptCount val="1"/>
                <c:pt idx="0">
                  <c:v>факт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8.8495575221238659E-3"/>
                  <c:y val="-1.9013666072489603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102,1%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0D5-4C4B-AC27-2DB8F2631E3F}"/>
                </c:ext>
              </c:extLst>
            </c:dLbl>
            <c:dLbl>
              <c:idx val="1"/>
              <c:layout>
                <c:manualLayout>
                  <c:x val="1.4749262536872885E-3"/>
                  <c:y val="-3.8027332144979289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100,0%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10D5-4C4B-AC27-2DB8F2631E3F}"/>
                </c:ext>
              </c:extLst>
            </c:dLbl>
            <c:dLbl>
              <c:idx val="2"/>
              <c:layout>
                <c:manualLayout>
                  <c:x val="-2.9498525073746312E-3"/>
                  <c:y val="-2.6143790849673117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96,7%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0D5-4C4B-AC27-2DB8F2631E3F}"/>
                </c:ext>
              </c:extLst>
            </c:dLbl>
            <c:dLbl>
              <c:idx val="3"/>
              <c:layout>
                <c:manualLayout>
                  <c:x val="1.4749262536872616E-3"/>
                  <c:y val="-2.8520499108734401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114,6%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10D5-4C4B-AC27-2DB8F2631E3F}"/>
                </c:ext>
              </c:extLst>
            </c:dLbl>
            <c:dLbl>
              <c:idx val="4"/>
              <c:layout>
                <c:manualLayout>
                  <c:x val="-2.9498525073746312E-3"/>
                  <c:y val="-3.3273915626856894E-2"/>
                </c:manualLayout>
              </c:layout>
              <c:tx>
                <c:rich>
                  <a:bodyPr/>
                  <a:lstStyle/>
                  <a:p>
                    <a:r>
                      <a:rPr lang="en-US" b="1"/>
                      <a:t>131,4</a:t>
                    </a:r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10D5-4C4B-AC27-2DB8F2631E3F}"/>
                </c:ext>
              </c:extLst>
            </c:dLbl>
            <c:dLbl>
              <c:idx val="5"/>
              <c:layout>
                <c:manualLayout>
                  <c:x val="7.3746312684365781E-3"/>
                  <c:y val="-2.8520499108734491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126,6%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10D5-4C4B-AC27-2DB8F2631E3F}"/>
                </c:ext>
              </c:extLst>
            </c:dLbl>
            <c:dLbl>
              <c:idx val="6"/>
              <c:layout>
                <c:manualLayout>
                  <c:x val="-2.2123893805309734E-3"/>
                  <c:y val="-5.2287488128155014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/>
                      <a:t>100,0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2337700044131658E-2"/>
                      <c:h val="3.799177509228458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8-10D5-4C4B-AC27-2DB8F2631E3F}"/>
                </c:ext>
              </c:extLst>
            </c:dLbl>
            <c:dLbl>
              <c:idx val="7"/>
              <c:layout>
                <c:manualLayout>
                  <c:x val="-1.0324483775811209E-2"/>
                  <c:y val="-6.1794414735591122E-2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170,7%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10D5-4C4B-AC27-2DB8F2631E3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Лист1!$B$23:$I$23</c:f>
              <c:strCache>
                <c:ptCount val="8"/>
                <c:pt idx="0">
                  <c:v>Налоги на прибыль (НДФЛ)</c:v>
                </c:pt>
                <c:pt idx="1">
                  <c:v>Акцизы на ГСМ</c:v>
                </c:pt>
                <c:pt idx="2">
                  <c:v>Налоги на совокупный доход (ЕНВД и ЕСХН)</c:v>
                </c:pt>
                <c:pt idx="3">
                  <c:v>Налоги на имущество (НИФЛ и земельный)</c:v>
                </c:pt>
                <c:pt idx="4">
                  <c:v>Государственная пошлина</c:v>
                </c:pt>
                <c:pt idx="5">
                  <c:v>Доходы от использования имущества (аренда земли и имущества)</c:v>
                </c:pt>
                <c:pt idx="6">
                  <c:v>Доходы от продажи материальных и нематериальных активов</c:v>
                </c:pt>
                <c:pt idx="7">
                  <c:v>Прочие неналоговые доходы</c:v>
                </c:pt>
              </c:strCache>
            </c:strRef>
          </c:cat>
          <c:val>
            <c:numRef>
              <c:f>Лист1!$B$25:$I$25</c:f>
              <c:numCache>
                <c:formatCode>General</c:formatCode>
                <c:ptCount val="8"/>
                <c:pt idx="0">
                  <c:v>35179</c:v>
                </c:pt>
                <c:pt idx="1">
                  <c:v>3217.4</c:v>
                </c:pt>
                <c:pt idx="2">
                  <c:v>4164.8</c:v>
                </c:pt>
                <c:pt idx="3">
                  <c:v>8334</c:v>
                </c:pt>
                <c:pt idx="4">
                  <c:v>987.4</c:v>
                </c:pt>
                <c:pt idx="5">
                  <c:v>2336.9</c:v>
                </c:pt>
                <c:pt idx="6">
                  <c:v>768.5</c:v>
                </c:pt>
                <c:pt idx="7">
                  <c:v>442.4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D5-4C4B-AC27-2DB8F2631E3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9967360"/>
        <c:axId val="19969152"/>
        <c:axId val="0"/>
      </c:bar3DChart>
      <c:catAx>
        <c:axId val="19967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969152"/>
        <c:crosses val="autoZero"/>
        <c:auto val="1"/>
        <c:lblAlgn val="ctr"/>
        <c:lblOffset val="100"/>
        <c:noMultiLvlLbl val="0"/>
      </c:catAx>
      <c:valAx>
        <c:axId val="199691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9967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147260353517741"/>
          <c:y val="0.36255468066491692"/>
          <c:w val="0.13315866490140058"/>
          <c:h val="8.02144651704633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7457032287567739"/>
          <c:y val="3.0831228624714786E-2"/>
          <c:w val="0.66372348276362525"/>
          <c:h val="0.7815108077551672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-4.8767546563253456E-4"/>
                  <c:y val="1.920430558220803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2004-4161-8EEA-C00B6404A10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Объем отгруженной продукции ООО «МПК Атяшевский в 1 полугодии 2019 года, млн.руб.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3695.9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004-4161-8EEA-C00B6404A104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</c:f>
              <c:strCache>
                <c:ptCount val="1"/>
                <c:pt idx="0">
                  <c:v>Объем отгруженной продукции ООО «МПК Атяшевский в 1 полугодии 2019 года, млн.руб.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3693.4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004-4161-8EEA-C00B6404A10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-57"/>
        <c:axId val="20099456"/>
        <c:axId val="20100992"/>
      </c:barChart>
      <c:catAx>
        <c:axId val="200994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high"/>
        <c:txPr>
          <a:bodyPr/>
          <a:lstStyle/>
          <a:p>
            <a:pPr>
              <a:defRPr sz="20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100992"/>
        <c:crosses val="autoZero"/>
        <c:auto val="0"/>
        <c:lblAlgn val="ctr"/>
        <c:lblOffset val="100"/>
        <c:tickLblSkip val="1"/>
        <c:noMultiLvlLbl val="0"/>
      </c:catAx>
      <c:valAx>
        <c:axId val="20100992"/>
        <c:scaling>
          <c:orientation val="minMax"/>
          <c:max val="3700"/>
          <c:min val="365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0099456"/>
        <c:crosses val="autoZero"/>
        <c:crossBetween val="between"/>
        <c:majorUnit val="10"/>
        <c:minorUnit val="1"/>
      </c:valAx>
    </c:plotArea>
    <c:legend>
      <c:legendPos val="r"/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055297486871487"/>
          <c:y val="3.5315319966552676E-2"/>
          <c:w val="0.74917208404723168"/>
          <c:h val="0.7066961456618702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9251.5</c:v>
                </c:pt>
                <c:pt idx="1">
                  <c:v>9534.6</c:v>
                </c:pt>
                <c:pt idx="2">
                  <c:v>10531.5</c:v>
                </c:pt>
                <c:pt idx="3">
                  <c:v>10229.9</c:v>
                </c:pt>
                <c:pt idx="4">
                  <c:v>10930.8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8F-43C6-9F2C-B07EA8EFEE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493056"/>
        <c:axId val="22494592"/>
      </c:barChart>
      <c:catAx>
        <c:axId val="22493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494592"/>
        <c:crosses val="autoZero"/>
        <c:auto val="1"/>
        <c:lblAlgn val="ctr"/>
        <c:lblOffset val="100"/>
        <c:noMultiLvlLbl val="0"/>
      </c:catAx>
      <c:valAx>
        <c:axId val="224945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6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49305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4991372606202003"/>
          <c:y val="5.3223369258652807E-2"/>
          <c:w val="0.73041569456595701"/>
          <c:h val="0.542346015643521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План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ООО МПК "Атяшевский"</c:v>
                </c:pt>
                <c:pt idx="1">
                  <c:v>ОАО "Агрофирма "Искра"</c:v>
                </c:pt>
                <c:pt idx="2">
                  <c:v>ООО "Сабанчеевское"</c:v>
                </c:pt>
                <c:pt idx="3">
                  <c:v>ЗАО "АГРО-АТЯШЕВО"</c:v>
                </c:pt>
                <c:pt idx="4">
                  <c:v>ООО МАПО Восток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101.9</c:v>
                </c:pt>
                <c:pt idx="1">
                  <c:v>3.2</c:v>
                </c:pt>
                <c:pt idx="2" formatCode="0.0">
                  <c:v>8</c:v>
                </c:pt>
                <c:pt idx="3">
                  <c:v>25.5</c:v>
                </c:pt>
                <c:pt idx="4">
                  <c:v>6.3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4C-4C35-B2FA-5F73B65BD0F2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Факт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-2.24482612871559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94C-4C35-B2FA-5F73B65BD0F2}"/>
                </c:ext>
              </c:extLst>
            </c:dLbl>
            <c:dLbl>
              <c:idx val="3"/>
              <c:layout>
                <c:manualLayout>
                  <c:x val="1.0802469135802469E-2"/>
                  <c:y val="2.806032660894436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94C-4C35-B2FA-5F73B65BD0F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Лист1!$A$2:$A$6</c:f>
              <c:strCache>
                <c:ptCount val="5"/>
                <c:pt idx="0">
                  <c:v>ООО МПК "Атяшевский"</c:v>
                </c:pt>
                <c:pt idx="1">
                  <c:v>ОАО "Агрофирма "Искра"</c:v>
                </c:pt>
                <c:pt idx="2">
                  <c:v>ООО "Сабанчеевское"</c:v>
                </c:pt>
                <c:pt idx="3">
                  <c:v>ЗАО "АГРО-АТЯШЕВО"</c:v>
                </c:pt>
                <c:pt idx="4">
                  <c:v>ООО МАПО Восток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278.60000000000002</c:v>
                </c:pt>
                <c:pt idx="1">
                  <c:v>20.2</c:v>
                </c:pt>
                <c:pt idx="2">
                  <c:v>19.7</c:v>
                </c:pt>
                <c:pt idx="3">
                  <c:v>20.3</c:v>
                </c:pt>
                <c:pt idx="4">
                  <c:v>7.9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94C-4C35-B2FA-5F73B65BD0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2598400"/>
        <c:axId val="22601088"/>
      </c:barChart>
      <c:catAx>
        <c:axId val="225984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601088"/>
        <c:crosses val="autoZero"/>
        <c:auto val="1"/>
        <c:lblAlgn val="ctr"/>
        <c:lblOffset val="100"/>
        <c:noMultiLvlLbl val="0"/>
      </c:catAx>
      <c:valAx>
        <c:axId val="22601088"/>
        <c:scaling>
          <c:orientation val="minMax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22598400"/>
        <c:crosses val="autoZero"/>
        <c:crossBetween val="between"/>
        <c:majorUnit val="20"/>
        <c:minorUnit val="10"/>
      </c:valAx>
    </c:plotArea>
    <c:legend>
      <c:legendPos val="r"/>
      <c:layout>
        <c:manualLayout>
          <c:xMode val="edge"/>
          <c:yMode val="edge"/>
          <c:x val="0.89267509964032277"/>
          <c:y val="0.11631535653296324"/>
          <c:w val="9.8065641100418002E-2"/>
          <c:h val="0.22299872977308918"/>
        </c:manualLayout>
      </c:layout>
      <c:overlay val="0"/>
      <c:txPr>
        <a:bodyPr/>
        <a:lstStyle/>
        <a:p>
          <a:pPr>
            <a:defRPr sz="16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7773889374939241E-2"/>
          <c:y val="9.3366207368465015E-2"/>
          <c:w val="0.57272382618839313"/>
          <c:h val="0.8665822058200652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explosion val="25"/>
          <c:dLbls>
            <c:dLbl>
              <c:idx val="0"/>
              <c:layout>
                <c:manualLayout>
                  <c:x val="-0.16419102994070187"/>
                  <c:y val="-0.2042296854835092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FDD-47C2-B406-D64F61241C7A}"/>
                </c:ext>
              </c:extLst>
            </c:dLbl>
            <c:dLbl>
              <c:idx val="1"/>
              <c:layout>
                <c:manualLayout>
                  <c:x val="0.13071516234081851"/>
                  <c:y val="4.2733667950886914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FDD-47C2-B406-D64F61241C7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Общая площадь земли с правоустанавливающими документами (41 214 га.)</c:v>
                </c:pt>
                <c:pt idx="1">
                  <c:v>Общая площадь земли без правоустанавливающих документов ( 22 001 га.)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65</c:v>
                </c:pt>
                <c:pt idx="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FDD-47C2-B406-D64F61241C7A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5277777777777779"/>
          <c:y val="0.14851668031753684"/>
          <c:w val="0.33796296296296297"/>
          <c:h val="0.63945197961185274"/>
        </c:manualLayout>
      </c:layout>
      <c:overlay val="0"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1755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576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608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4295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447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8946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17056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05358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048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5040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4834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7E939B-9871-4F83-9432-159D9DBA2020}" type="datetimeFigureOut">
              <a:rPr lang="ru-RU" smtClean="0"/>
              <a:t>30.07.2019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69D4F-702D-4A38-AA65-4FD6B95DD6D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112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3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38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1.xml"/><Relationship Id="rId4" Type="http://schemas.openxmlformats.org/officeDocument/2006/relationships/image" Target="../media/image53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emf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95936" y="476672"/>
            <a:ext cx="4690864" cy="5649491"/>
          </a:xfrm>
          <a:noFill/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Итоги </a:t>
            </a:r>
          </a:p>
          <a:p>
            <a:pPr marL="0" indent="0">
              <a:buNone/>
            </a:pPr>
            <a:r>
              <a:rPr lang="ru-RU" sz="4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социально-экономического развития Атяшевского муниципального района за 1 полугодие 2019 года</a:t>
            </a:r>
          </a:p>
        </p:txBody>
      </p:sp>
      <p:pic>
        <p:nvPicPr>
          <p:cNvPr id="9" name="Picture 4" descr="Атяшево-АГРО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416533"/>
            <a:ext cx="2190718" cy="12528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6" name="Picture 6" descr="C:\Users\User\Desktop\16781_picture_031d5ba185cae54e3e6363a35b9e68013cdf36e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7706" y="4509120"/>
            <a:ext cx="2160000" cy="1152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DSC05393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212976"/>
            <a:ext cx="2160000" cy="1512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 descr="DSC08473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967656" y="2173232"/>
            <a:ext cx="2160000" cy="12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2" name="Picture 2" descr="C:\Users\User\Desktop\maslozavod_at[1] (1).jp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96752"/>
            <a:ext cx="2160000" cy="1080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16991_original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701" y="116632"/>
            <a:ext cx="2160000" cy="13681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3220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560" y="476672"/>
            <a:ext cx="7992888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5378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/>
        </p:nvGraphicFramePr>
        <p:xfrm>
          <a:off x="203200" y="656273"/>
          <a:ext cx="8737600" cy="55454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701423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539552" y="5085184"/>
            <a:ext cx="8208912" cy="648072"/>
          </a:xfrm>
        </p:spPr>
        <p:txBody>
          <a:bodyPr>
            <a:noAutofit/>
          </a:bodyPr>
          <a:lstStyle/>
          <a:p>
            <a:br>
              <a:rPr lang="ru-RU" sz="2400" b="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0" dirty="0">
                <a:latin typeface="Times New Roman" pitchFamily="18" charset="0"/>
                <a:cs typeface="Times New Roman" pitchFamily="18" charset="0"/>
              </a:rPr>
            </a:br>
            <a:br>
              <a:rPr lang="ru-RU" sz="2400" b="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0" dirty="0">
                <a:latin typeface="Times New Roman" pitchFamily="18" charset="0"/>
                <a:cs typeface="Times New Roman" pitchFamily="18" charset="0"/>
              </a:rPr>
              <a:t>Количество работающих на 01.07.2019г. – 971 чел.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type="pic" idx="1"/>
            <p:extLst>
              <p:ext uri="{D42A27DB-BD31-4B8C-83A1-F6EECF244321}">
                <p14:modId xmlns:p14="http://schemas.microsoft.com/office/powerpoint/2010/main" val="1368433498"/>
              </p:ext>
            </p:extLst>
          </p:nvPr>
        </p:nvGraphicFramePr>
        <p:xfrm>
          <a:off x="3635896" y="332656"/>
          <a:ext cx="5126360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Текст 10"/>
          <p:cNvSpPr>
            <a:spLocks noGrp="1"/>
          </p:cNvSpPr>
          <p:nvPr>
            <p:ph type="body" sz="half" idx="2"/>
          </p:nvPr>
        </p:nvSpPr>
        <p:spPr>
          <a:xfrm>
            <a:off x="539552" y="5373216"/>
            <a:ext cx="8424936" cy="804862"/>
          </a:xfrm>
        </p:spPr>
        <p:txBody>
          <a:bodyPr>
            <a:noAutofit/>
          </a:bodyPr>
          <a:lstStyle/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Среднемесячная заработная плата – 32,5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3" name="Рисунок 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5" y="3068960"/>
            <a:ext cx="2952328" cy="20162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Рисунок 13"/>
          <p:cNvPicPr/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5" y="620688"/>
            <a:ext cx="2952327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0465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Производство мяса за 1 полугодие 2019 года, тонн</a:t>
            </a: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412777"/>
            <a:ext cx="8229600" cy="4479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8854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по выполнению прогнозных объемов закупа скота и птицы от сельхозтоваропроизводителей Атяшевского муниципального района за 1 полугодие 2019 года, тонн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810CA8EE-E151-4768-BD43-2501814A7C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756" y="1600200"/>
            <a:ext cx="8150487" cy="452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6765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239868118"/>
              </p:ext>
            </p:extLst>
          </p:nvPr>
        </p:nvGraphicFramePr>
        <p:xfrm>
          <a:off x="4211960" y="1196752"/>
          <a:ext cx="4608512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098" name="Picture 2" descr="C:\Users\User\Desktop\korovy-stado-priroda-lug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620688"/>
            <a:ext cx="3240360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4645025" y="620689"/>
            <a:ext cx="4041775" cy="432047"/>
          </a:xfrm>
        </p:spPr>
        <p:txBody>
          <a:bodyPr>
            <a:noAutofit/>
          </a:bodyPr>
          <a:lstStyle/>
          <a:p>
            <a:pPr algn="ctr"/>
            <a:r>
              <a:rPr lang="ru-RU" sz="20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Производство молока за 1 полугодие 2015-2019 гг., тонн.</a:t>
            </a:r>
          </a:p>
        </p:txBody>
      </p:sp>
      <p:pic>
        <p:nvPicPr>
          <p:cNvPr id="4099" name="Picture 3" descr="C:\Users\User\Desktop\shutterstock_619957136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7544" y="3356994"/>
            <a:ext cx="3240000" cy="229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983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по производству молока по сельхозпредприятиям Атяшевского муниципального района за 1 полугодие 2018-2019 гг., тонн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671538"/>
            <a:ext cx="8229600" cy="4383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9633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Численность поголовья крупного рогатого скота за 1 полугодие 2018-2019гг., голов</a:t>
            </a:r>
          </a:p>
        </p:txBody>
      </p:sp>
      <p:pic>
        <p:nvPicPr>
          <p:cNvPr id="7171" name="Picture 3" descr="C:\Users\User\Desktop\9b6c60f307392cb2ab53cbdfb64c45ec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2808312" cy="207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er\Desktop\o_1d8l7qvg918mmmnj17qpl4inb31k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5536" y="3824227"/>
            <a:ext cx="280831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9475" y="1556791"/>
            <a:ext cx="5267325" cy="45716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6201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Поступление приплода за 1 полугодие 2018-2019 гг., голов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8106" y="1412776"/>
            <a:ext cx="7627788" cy="471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60897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Информация о падеже крупного рогатого скота за 1 полугодие 2018-2019гг., голов</a:t>
            </a:r>
          </a:p>
        </p:txBody>
      </p:sp>
      <p:pic>
        <p:nvPicPr>
          <p:cNvPr id="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732888"/>
            <a:ext cx="8229600" cy="4260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72575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Ожидаемое выполнение прогнозного объема инвестиций в основной капитал за 1 полугодие 2019 года, млн. руб</a:t>
            </a:r>
            <a:r>
              <a:rPr lang="ru-RU" sz="27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7531305"/>
              </p:ext>
            </p:extLst>
          </p:nvPr>
        </p:nvGraphicFramePr>
        <p:xfrm>
          <a:off x="457200" y="1600200"/>
          <a:ext cx="8229600" cy="45651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36758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143000"/>
          </a:xfrm>
        </p:spPr>
        <p:txBody>
          <a:bodyPr>
            <a:normAutofit/>
          </a:bodyPr>
          <a:lstStyle/>
          <a:p>
            <a:r>
              <a:rPr lang="ru-RU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Выполнение прогнозного объема жилья за 1 полугодие 2019 года, </a:t>
            </a:r>
            <a:r>
              <a:rPr lang="ru-RU" sz="27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кв.м</a:t>
            </a:r>
            <a:r>
              <a:rPr lang="ru-RU" sz="27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" name="Picture 2" descr="C:\Users\User\Desktop\ac53df42ff95189fa49bebc1205e9eb4.jpe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420" y="1556792"/>
            <a:ext cx="2816411" cy="21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421" y="4005064"/>
            <a:ext cx="2816410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5856" y="1600200"/>
            <a:ext cx="518208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95435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Прогнозный объем розничного товарооборота за 1 полугодие 2019 года, </a:t>
            </a:r>
            <a:r>
              <a:rPr lang="ru-RU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тыс.руб</a:t>
            </a: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2107" y="1600200"/>
            <a:ext cx="8219785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331276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7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Информация по оформлению земли (земельных долей) на территории Атяшевского муниципального района</a:t>
            </a:r>
          </a:p>
        </p:txBody>
      </p:sp>
      <p:graphicFrame>
        <p:nvGraphicFramePr>
          <p:cNvPr id="11" name="Объект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3267840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227320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9776"/>
            <a:ext cx="8229600" cy="1143000"/>
          </a:xfrm>
        </p:spPr>
        <p:txBody>
          <a:bodyPr>
            <a:noAutofit/>
          </a:bodyPr>
          <a:lstStyle/>
          <a:p>
            <a:b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выполнении прогнозного объема площади земельных участков, расположенных на территории Атяшевского муниципального района и учтенных в Едином государственном реестре недвижимости, с границами, установленными в соответствии с требованиями законодательства Российской Федерации, га</a:t>
            </a:r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810447"/>
            <a:ext cx="8229600" cy="4105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49931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постановке на учет границ населенных пунктов в Единый государственный реестр недвижимости</a:t>
            </a:r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" y="1677005"/>
            <a:ext cx="8229600" cy="4372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91049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количестве земельных участков с границами, установленными в соответствии с требованиями законодательства Российской Федерации и с расположенными на них объектами недвижимости, учтенных в ЕГРН за 1 полугодие 2019г.</a:t>
            </a:r>
            <a:b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</p:nvPr>
        </p:nvGraphicFramePr>
        <p:xfrm>
          <a:off x="1043998" y="1600198"/>
          <a:ext cx="7056004" cy="4525967"/>
        </p:xfrm>
        <a:graphic>
          <a:graphicData uri="http://schemas.openxmlformats.org/drawingml/2006/table">
            <a:tbl>
              <a:tblPr/>
              <a:tblGrid>
                <a:gridCol w="365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37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742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408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8170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5520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№ п/п</a:t>
                      </a:r>
                    </a:p>
                  </a:txBody>
                  <a:tcPr marL="3514" marR="3514" marT="35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Наименование сельских (городского) поселений</a:t>
                      </a:r>
                    </a:p>
                  </a:txBody>
                  <a:tcPr marL="3514" marR="3514" marT="35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Наличие земельных участков, ед.</a:t>
                      </a:r>
                    </a:p>
                  </a:txBody>
                  <a:tcPr marL="3514" marR="3514" marT="35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Наличие земельных участков с установленными границами, га.</a:t>
                      </a:r>
                    </a:p>
                  </a:txBody>
                  <a:tcPr marL="3514" marR="3514" marT="35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% </a:t>
                      </a:r>
                    </a:p>
                  </a:txBody>
                  <a:tcPr marL="3514" marR="3514" marT="351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Аловское 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1111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67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6,0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Андреевское 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300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40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13,3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Атяшевское 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1538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313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20,4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Б.Манадышское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994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250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25,2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В.Чукальское 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380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46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12,1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Вечерлейское 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540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91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16,9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Дюркинское 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568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94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16,5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Каменское 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343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45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13,1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Киржеманское 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688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81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11,8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Козловское 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1038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156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15,0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Лобаскинское 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719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69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9,6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Покровское 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309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8,4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Сабанчеевское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587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67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11,4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Селищинское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462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57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12,3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15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Тарасовское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438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142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32,4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16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Ушаковское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420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46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11,0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17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Ш.Майданское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477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119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24,9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10837"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18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Атяшевское городское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2733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903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33,0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75697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Итого по району: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13645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2612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19,1</a:t>
                      </a:r>
                    </a:p>
                  </a:txBody>
                  <a:tcPr marL="3514" marR="3514" marT="351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68803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Реконструкция здания </a:t>
            </a:r>
            <a:br>
              <a:rPr lang="ru-RU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филиала МАУК «Центр национальной культуры </a:t>
            </a:r>
            <a:br>
              <a:rPr lang="en-US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 ремесел» </a:t>
            </a:r>
            <a:br>
              <a:rPr lang="ru-RU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 err="1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Лобаскинский</a:t>
            </a:r>
            <a:r>
              <a:rPr lang="ru-RU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сельский </a:t>
            </a:r>
            <a:br>
              <a:rPr lang="en-US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Дом культуры»</a:t>
            </a:r>
            <a:endParaRPr lang="ru-RU" sz="2000" dirty="0"/>
          </a:p>
        </p:txBody>
      </p:sp>
      <p:pic>
        <p:nvPicPr>
          <p:cNvPr id="6" name="Содержимое 3" descr="C:\DOCUME~1\Admin\LOCALS~1\Temp\Rar$DIa6040.33360\P7200234.JPG"/>
          <p:cNvPicPr>
            <a:picLocks noGrp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9512" y="2132856"/>
            <a:ext cx="4855800" cy="27363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Рисунок 6" descr="C:\DOCUME~1\Admin\LOCALS~1\Temp\Rar$DIa5792.4159\Раздел ПД №4 АР_compressed_page-0009.jpg"/>
          <p:cNvPicPr/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9952" y="3717032"/>
            <a:ext cx="4801922" cy="29254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259632" y="1703786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Вид здания сегодня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364088" y="3001814"/>
            <a:ext cx="35777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ln w="0"/>
                <a:solidFill>
                  <a:schemeClr val="accent3">
                    <a:lumMod val="75000"/>
                  </a:schemeClr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Планируемый вид здания после реконструкции</a:t>
            </a:r>
          </a:p>
        </p:txBody>
      </p:sp>
    </p:spTree>
    <p:extLst>
      <p:ext uri="{BB962C8B-B14F-4D97-AF65-F5344CB8AC3E}">
        <p14:creationId xmlns:p14="http://schemas.microsoft.com/office/powerpoint/2010/main" val="7087258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3846" y="365762"/>
            <a:ext cx="7886700" cy="783771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600" b="1" dirty="0">
                <a:ln w="0"/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Перспектива </a:t>
            </a:r>
            <a:br>
              <a:rPr lang="ru-RU" sz="36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n w="0"/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культурно – досугового учреждения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950323" y="1371600"/>
            <a:ext cx="7570222" cy="5029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633846" y="1648917"/>
            <a:ext cx="7798494" cy="361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500" b="1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00" b="1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800" b="1" dirty="0">
              <a:ln w="0"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n w="0"/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Студия детского развития, декоративно-прикладного творчества</a:t>
            </a:r>
          </a:p>
          <a:p>
            <a:endParaRPr lang="ru-RU" sz="600" b="1" dirty="0">
              <a:ln w="0"/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n w="0"/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Большое творческое пространство для досуга детей, молодежи, пожилых, а также лиц с ОВЗ</a:t>
            </a:r>
          </a:p>
          <a:p>
            <a:endParaRPr lang="ru-RU" sz="800" b="1" dirty="0">
              <a:ln w="0"/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n w="0"/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Многофункциональное фойе с организацией и проведением мероприятий, выставок художников, мастеров декоративно-прикладного творчества</a:t>
            </a:r>
          </a:p>
          <a:p>
            <a:endParaRPr lang="ru-RU" sz="900" b="1" dirty="0">
              <a:ln w="0"/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n w="0"/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штатных единиц до 4</a:t>
            </a:r>
          </a:p>
          <a:p>
            <a:endParaRPr lang="ru-RU" sz="1200" b="1" dirty="0">
              <a:ln w="0"/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000" b="1" dirty="0">
                <a:ln w="0"/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Увеличение числа проведения мероприятий на 15%</a:t>
            </a:r>
          </a:p>
        </p:txBody>
      </p:sp>
    </p:spTree>
    <p:extLst>
      <p:ext uri="{BB962C8B-B14F-4D97-AF65-F5344CB8AC3E}">
        <p14:creationId xmlns:p14="http://schemas.microsoft.com/office/powerpoint/2010/main" val="3836743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Помещение для кинозала сегодня…</a:t>
            </a:r>
            <a:br>
              <a:rPr lang="ru-RU" b="1" dirty="0">
                <a:solidFill>
                  <a:srgbClr val="C00000"/>
                </a:solidFill>
              </a:rPr>
            </a:br>
            <a:endParaRPr lang="ru-RU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3140968"/>
            <a:ext cx="5079098" cy="342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44" y="1000108"/>
            <a:ext cx="4857784" cy="3357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64564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142852"/>
            <a:ext cx="8715436" cy="78581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Кинозал после ввода в эксплуатацию 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http://korenovsk.rujazi.com/images/classified/833945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1000108"/>
            <a:ext cx="7286676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5173866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admin\Desktop\дизайн новый\новый дизайн Biblioteka_2_page-0001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910" y="1214422"/>
            <a:ext cx="7929586" cy="364761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41698746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Модель планировочного решения</a:t>
            </a:r>
          </a:p>
        </p:txBody>
      </p:sp>
      <p:pic>
        <p:nvPicPr>
          <p:cNvPr id="9218" name="Picture 2" descr="C:\Users\admin\Desktop\дизайн новый\новый дизайн Biblioteka_2_page-0005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42976" y="1214422"/>
            <a:ext cx="6846518" cy="484030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46752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Детская площадка</a:t>
            </a:r>
          </a:p>
        </p:txBody>
      </p:sp>
      <p:pic>
        <p:nvPicPr>
          <p:cNvPr id="1026" name="Picture 2" descr="C:\Users\admin\Desktop\дизайн новый\новый дизайн Biblioteka_2_page-000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857232"/>
            <a:ext cx="4231562" cy="3429024"/>
          </a:xfrm>
          <a:prstGeom prst="rect">
            <a:avLst/>
          </a:prstGeom>
          <a:noFill/>
        </p:spPr>
      </p:pic>
      <p:pic>
        <p:nvPicPr>
          <p:cNvPr id="4" name="Picture 2" descr="C:\Users\admin\Desktop\дизайн новый\новый дизайн Biblioteka_2_page-0007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3173328"/>
            <a:ext cx="4286280" cy="36846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6060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32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Комната старшего брата</a:t>
            </a:r>
          </a:p>
        </p:txBody>
      </p:sp>
      <p:pic>
        <p:nvPicPr>
          <p:cNvPr id="3074" name="Picture 2" descr="C:\Users\admin\Desktop\дизайн новый\новый дизайн Biblioteka_2_page-0008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1" y="857232"/>
            <a:ext cx="5038259" cy="2857520"/>
          </a:xfrm>
          <a:prstGeom prst="rect">
            <a:avLst/>
          </a:prstGeom>
          <a:noFill/>
        </p:spPr>
      </p:pic>
      <p:pic>
        <p:nvPicPr>
          <p:cNvPr id="4" name="Picture 2" descr="C:\Users\admin\Desktop\дизайн новый\новый дизайн Biblioteka_2_page-0009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44293" y="3714752"/>
            <a:ext cx="4960069" cy="29289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950003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85794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</a:rPr>
              <a:t>Место встреч</a:t>
            </a:r>
          </a:p>
        </p:txBody>
      </p:sp>
      <p:pic>
        <p:nvPicPr>
          <p:cNvPr id="5122" name="Picture 2" descr="C:\Users\admin\Desktop\дизайн новый\новый дизайн Biblioteka_2_page-001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19" y="857232"/>
            <a:ext cx="4935345" cy="2786082"/>
          </a:xfrm>
          <a:prstGeom prst="rect">
            <a:avLst/>
          </a:prstGeom>
          <a:noFill/>
        </p:spPr>
      </p:pic>
      <p:pic>
        <p:nvPicPr>
          <p:cNvPr id="4" name="Picture 2" descr="C:\Users\admin\Desktop\дизайн новый\новый дизайн Biblioteka_2_page-0011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3306" y="3563470"/>
            <a:ext cx="5357850" cy="315167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879391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>
                <a:solidFill>
                  <a:srgbClr val="C00000"/>
                </a:solidFill>
              </a:rPr>
              <a:t>Welkome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ru-RU" b="1" dirty="0">
                <a:solidFill>
                  <a:srgbClr val="C00000"/>
                </a:solidFill>
              </a:rPr>
              <a:t>зона</a:t>
            </a:r>
          </a:p>
        </p:txBody>
      </p:sp>
      <p:pic>
        <p:nvPicPr>
          <p:cNvPr id="7170" name="Picture 2" descr="C:\Users\admin\Desktop\дизайн новый\новый дизайн Biblioteka_2_page-001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5785" y="1142984"/>
            <a:ext cx="7578579" cy="5357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653095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Районный фестиваль молодежного творчества «Радуга талантов»</a:t>
            </a:r>
            <a:br>
              <a:rPr lang="ru-RU" b="1" dirty="0">
                <a:solidFill>
                  <a:srgbClr val="C00000"/>
                </a:solidFill>
              </a:rPr>
            </a:br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20" y="1214422"/>
            <a:ext cx="5000660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2692" y="3571876"/>
            <a:ext cx="5450028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9449107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142852"/>
            <a:ext cx="8858312" cy="785818"/>
          </a:xfrm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I </a:t>
            </a:r>
            <a:r>
              <a:rPr lang="ru-RU" b="1" dirty="0">
                <a:solidFill>
                  <a:srgbClr val="C00000"/>
                </a:solidFill>
              </a:rPr>
              <a:t>– районный фестиваль «</a:t>
            </a:r>
            <a:r>
              <a:rPr lang="ru-RU" b="1" dirty="0" err="1">
                <a:solidFill>
                  <a:srgbClr val="C00000"/>
                </a:solidFill>
              </a:rPr>
              <a:t>Сырнень</a:t>
            </a:r>
            <a:r>
              <a:rPr lang="ru-RU" b="1" dirty="0">
                <a:solidFill>
                  <a:srgbClr val="C00000"/>
                </a:solidFill>
              </a:rPr>
              <a:t> ал»</a:t>
            </a:r>
          </a:p>
        </p:txBody>
      </p:sp>
      <p:pic>
        <p:nvPicPr>
          <p:cNvPr id="10243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282" y="928670"/>
            <a:ext cx="4141694" cy="2641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4" name="Picture 4" descr="C:\Users\admin\Desktop\ФОТО разное\фестиваль яйца\DSC_4548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928670"/>
            <a:ext cx="4243416" cy="2652135"/>
          </a:xfrm>
          <a:prstGeom prst="rect">
            <a:avLst/>
          </a:prstGeom>
          <a:noFill/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720" y="3717032"/>
            <a:ext cx="5112568" cy="288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5766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-6897" y="6643687"/>
            <a:ext cx="9144000" cy="21431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endParaRPr lang="ru-RU" sz="1600" dirty="0">
              <a:latin typeface="Georgia" pitchFamily="18" charset="0"/>
              <a:cs typeface="Arial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 rot="10800000" flipV="1">
            <a:off x="0" y="-8626"/>
            <a:ext cx="9144000" cy="413290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2"/>
                </a:solidFill>
                <a:latin typeface="Georgia" pitchFamily="18" charset="0"/>
                <a:cs typeface="Arial" charset="0"/>
              </a:rPr>
              <a:t>Национальный проект «ОБРАЗОВАНИЕ</a:t>
            </a:r>
            <a:r>
              <a:rPr lang="ru-RU" sz="1600" b="1" dirty="0">
                <a:solidFill>
                  <a:schemeClr val="accent2"/>
                </a:solidFill>
                <a:latin typeface="Georgia" pitchFamily="18" charset="0"/>
                <a:cs typeface="Arial" charset="0"/>
              </a:rPr>
              <a:t>»</a:t>
            </a:r>
          </a:p>
        </p:txBody>
      </p:sp>
      <p:sp>
        <p:nvSpPr>
          <p:cNvPr id="1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357554" y="5736108"/>
            <a:ext cx="5750950" cy="357188"/>
          </a:xfrm>
          <a:noFill/>
        </p:spPr>
        <p:txBody>
          <a:bodyPr/>
          <a:lstStyle/>
          <a:p>
            <a:r>
              <a:rPr lang="ru-RU" altLang="ru-RU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                                       </a:t>
            </a:r>
            <a:fld id="{E2DC32A1-1A33-487D-8598-0C3B0BD42B84}" type="slidenum">
              <a:rPr lang="ru-RU" altLang="ru-RU" sz="1100">
                <a:solidFill>
                  <a:srgbClr val="A2A2A2"/>
                </a:solidFill>
                <a:latin typeface="Times New Roman" pitchFamily="18" charset="0"/>
                <a:cs typeface="Times New Roman" pitchFamily="18" charset="0"/>
              </a:rPr>
              <a:pPr/>
              <a:t>31</a:t>
            </a:fld>
            <a:endParaRPr lang="ru-RU" altLang="ru-RU" sz="1100" dirty="0">
              <a:solidFill>
                <a:srgbClr val="A2A2A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AutoShape 5" descr="https://www.mordgpi.ru/upload/medialibrary/531/zrdspp3vlh8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https://www.mordgpi.ru/upload/iblock/d9a/publikatsiya2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1" name="AutoShape 7" descr="https://www.mordgpi.ru/upload/altasib.editortools/iblock/22/dsc_0540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https://22century.ru/wp-content/uploads/2015/04/technopark-mordovia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6" name="AutoShape 14" descr="https://ss334.files.wordpress.com/2017/01/d0bbd0bed0b3d0be-d0bad0b2d0b0d0bdd182d0bed180d0b8d183d0bc-2.jpg"/>
          <p:cNvSpPr>
            <a:spLocks noChangeAspect="1" noChangeArrowheads="1"/>
          </p:cNvSpPr>
          <p:nvPr/>
        </p:nvSpPr>
        <p:spPr bwMode="auto">
          <a:xfrm>
            <a:off x="63500" y="720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0" y="604522"/>
            <a:ext cx="9108503" cy="1200329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3600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Логотип на фасад здания и на стены кабинетов</a:t>
            </a:r>
            <a:endParaRPr lang="ru-RU" altLang="ru-RU" sz="3600" b="1" dirty="0">
              <a:solidFill>
                <a:srgbClr val="0067B4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Объект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12203" y="2309834"/>
            <a:ext cx="4968551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6228184" y="2071678"/>
            <a:ext cx="2558658" cy="298543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ru-RU" sz="2000" dirty="0"/>
          </a:p>
          <a:p>
            <a:pPr algn="ctr"/>
            <a:r>
              <a:rPr lang="ru-RU" sz="1200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Спецификация: </a:t>
            </a:r>
          </a:p>
          <a:p>
            <a:r>
              <a:rPr lang="ru-RU" sz="1200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- Размер вывески 60×35 см </a:t>
            </a:r>
          </a:p>
          <a:p>
            <a:r>
              <a:rPr lang="ru-RU" sz="1200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- Основание — белый пластик 5 мм. </a:t>
            </a:r>
          </a:p>
          <a:p>
            <a:r>
              <a:rPr lang="ru-RU" sz="1200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- Логотип — объемные буквы. </a:t>
            </a:r>
          </a:p>
          <a:p>
            <a:r>
              <a:rPr lang="ru-RU" sz="1200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- Вывески изготавливаются по общему шаблону включающему название населенного пункта и образовательного учреждения.</a:t>
            </a:r>
          </a:p>
          <a:p>
            <a:r>
              <a:rPr lang="ru-RU" sz="1200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- Адресный блок размещается на расстоянии от нижнего края логотипа равном внутреннему отступу блока «Федеральная сеть...» от надписи «Точка роста»</a:t>
            </a:r>
          </a:p>
          <a:p>
            <a:endParaRPr lang="ru-RU" altLang="ru-RU" sz="1200" dirty="0">
              <a:solidFill>
                <a:srgbClr val="0067B4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512590"/>
      </p:ext>
    </p:extLst>
  </p:cSld>
  <p:clrMapOvr>
    <a:masterClrMapping/>
  </p:clrMapOvr>
  <p:transition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11259" y="6597352"/>
            <a:ext cx="9144000" cy="21431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endParaRPr lang="ru-RU" sz="1600" dirty="0">
              <a:latin typeface="Georgia" pitchFamily="18" charset="0"/>
              <a:cs typeface="Arial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-3360" y="-6941"/>
            <a:ext cx="9144000" cy="352856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2"/>
                </a:solidFill>
                <a:latin typeface="Georgia" pitchFamily="18" charset="0"/>
                <a:cs typeface="Arial" charset="0"/>
              </a:rPr>
              <a:t>Национальный проект «ОБРАЗОВАНИЕ»</a:t>
            </a:r>
          </a:p>
        </p:txBody>
      </p:sp>
      <p:sp>
        <p:nvSpPr>
          <p:cNvPr id="1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357554" y="5736108"/>
            <a:ext cx="5750950" cy="357188"/>
          </a:xfrm>
          <a:noFill/>
        </p:spPr>
        <p:txBody>
          <a:bodyPr/>
          <a:lstStyle/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altLang="ru-RU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fld id="{E2DC32A1-1A33-487D-8598-0C3B0BD42B84}" type="slidenum">
              <a:rPr lang="ru-RU" altLang="ru-RU" sz="1100">
                <a:solidFill>
                  <a:srgbClr val="A2A2A2"/>
                </a:solidFill>
                <a:latin typeface="Times New Roman" pitchFamily="18" charset="0"/>
                <a:cs typeface="Times New Roman" pitchFamily="18" charset="0"/>
              </a:rPr>
              <a:pPr/>
              <a:t>32</a:t>
            </a:fld>
            <a:endParaRPr lang="ru-RU" altLang="ru-RU" sz="1100" dirty="0">
              <a:solidFill>
                <a:srgbClr val="A2A2A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AutoShape 5" descr="https://www.mordgpi.ru/upload/medialibrary/531/zrdspp3vlh8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https://www.mordgpi.ru/upload/iblock/d9a/publikatsiya2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1" name="AutoShape 7" descr="https://www.mordgpi.ru/upload/altasib.editortools/iblock/22/dsc_0540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https://22century.ru/wp-content/uploads/2015/04/technopark-mordovia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6" name="AutoShape 14" descr="https://ss334.files.wordpress.com/2017/01/d0bbd0bed0b3d0be-d0bad0b2d0b0d0bdd182d0bed180d0b8d183d0bc-2.jpg"/>
          <p:cNvSpPr>
            <a:spLocks noChangeAspect="1" noChangeArrowheads="1"/>
          </p:cNvSpPr>
          <p:nvPr/>
        </p:nvSpPr>
        <p:spPr bwMode="auto">
          <a:xfrm>
            <a:off x="63500" y="720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1" y="549306"/>
            <a:ext cx="9143999" cy="1200329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Кабинет формирования цифровых и гуманитарных компетенций </a:t>
            </a:r>
          </a:p>
        </p:txBody>
      </p:sp>
      <p:pic>
        <p:nvPicPr>
          <p:cNvPr id="4102" name="Picture 6" descr="\\Server\обмен\520 - Соболев С.И\Точка роста 2019\Дизайн макеты\Кабинет формирования компетенций\3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16016" y="2204863"/>
            <a:ext cx="4275564" cy="3353253"/>
          </a:xfrm>
          <a:prstGeom prst="rect">
            <a:avLst/>
          </a:prstGeom>
          <a:noFill/>
        </p:spPr>
      </p:pic>
      <p:pic>
        <p:nvPicPr>
          <p:cNvPr id="4103" name="Picture 7" descr="\\Server\обмен\520 - Соболев С.И\Точка роста 2019\Дизайн макеты\Кабинет формирования компетенций\5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1204" y="2204864"/>
            <a:ext cx="4440796" cy="33532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3874201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-35496" y="6626967"/>
            <a:ext cx="9144000" cy="21431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endParaRPr lang="ru-RU" sz="1600" dirty="0">
              <a:latin typeface="Georgia" pitchFamily="18" charset="0"/>
              <a:cs typeface="Arial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-35496" y="0"/>
            <a:ext cx="9144000" cy="371258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2"/>
                </a:solidFill>
                <a:latin typeface="Georgia" pitchFamily="18" charset="0"/>
                <a:cs typeface="Arial" charset="0"/>
              </a:rPr>
              <a:t>Национальный проект «ОБРАЗОВАНИЕ»</a:t>
            </a:r>
          </a:p>
        </p:txBody>
      </p:sp>
      <p:sp>
        <p:nvSpPr>
          <p:cNvPr id="1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357554" y="5736108"/>
            <a:ext cx="5750950" cy="357188"/>
          </a:xfrm>
          <a:noFill/>
        </p:spPr>
        <p:txBody>
          <a:bodyPr/>
          <a:lstStyle/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altLang="ru-RU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fld id="{E2DC32A1-1A33-487D-8598-0C3B0BD42B84}" type="slidenum">
              <a:rPr lang="ru-RU" altLang="ru-RU" sz="1100">
                <a:solidFill>
                  <a:srgbClr val="A2A2A2"/>
                </a:solidFill>
                <a:latin typeface="Times New Roman" pitchFamily="18" charset="0"/>
                <a:cs typeface="Times New Roman" pitchFamily="18" charset="0"/>
              </a:rPr>
              <a:pPr/>
              <a:t>33</a:t>
            </a:fld>
            <a:endParaRPr lang="ru-RU" altLang="ru-RU" sz="1100" dirty="0">
              <a:solidFill>
                <a:srgbClr val="A2A2A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AutoShape 5" descr="https://www.mordgpi.ru/upload/medialibrary/531/zrdspp3vlh8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https://www.mordgpi.ru/upload/iblock/d9a/publikatsiya2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1" name="AutoShape 7" descr="https://www.mordgpi.ru/upload/altasib.editortools/iblock/22/dsc_0540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https://22century.ru/wp-content/uploads/2015/04/technopark-mordovia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6" name="AutoShape 14" descr="https://ss334.files.wordpress.com/2017/01/d0bbd0bed0b3d0be-d0bad0b2d0b0d0bdd182d0bed180d0b8d183d0bc-2.jpg"/>
          <p:cNvSpPr>
            <a:spLocks noChangeAspect="1" noChangeArrowheads="1"/>
          </p:cNvSpPr>
          <p:nvPr/>
        </p:nvSpPr>
        <p:spPr bwMode="auto">
          <a:xfrm>
            <a:off x="63500" y="720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0" y="646631"/>
            <a:ext cx="9179496" cy="646331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Помещение для проектной деятельности </a:t>
            </a:r>
          </a:p>
        </p:txBody>
      </p:sp>
      <p:pic>
        <p:nvPicPr>
          <p:cNvPr id="7170" name="Picture 2" descr="\\Server\обмен\520 - Соболев С.И\Точка роста 2019\Дизайн макеты\Проектная зона\2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7861" y="2060848"/>
            <a:ext cx="4345537" cy="2942570"/>
          </a:xfrm>
          <a:prstGeom prst="rect">
            <a:avLst/>
          </a:prstGeom>
          <a:noFill/>
        </p:spPr>
      </p:pic>
      <p:pic>
        <p:nvPicPr>
          <p:cNvPr id="7171" name="Picture 3" descr="\\Server\обмен\520 - Соболев С.И\Точка роста 2019\Дизайн макеты\Проектная зона\3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2060848"/>
            <a:ext cx="4082171" cy="29425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99669227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11259" y="6597352"/>
            <a:ext cx="9144000" cy="21431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endParaRPr lang="ru-RU" sz="1600" dirty="0">
              <a:latin typeface="Georgia" pitchFamily="18" charset="0"/>
              <a:cs typeface="Arial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-3360" y="-6941"/>
            <a:ext cx="9144000" cy="352856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2"/>
                </a:solidFill>
                <a:latin typeface="Georgia" pitchFamily="18" charset="0"/>
                <a:cs typeface="Arial" charset="0"/>
              </a:rPr>
              <a:t>Национальный проект «ОБРАЗОВАНИЕ»</a:t>
            </a:r>
          </a:p>
        </p:txBody>
      </p:sp>
      <p:sp>
        <p:nvSpPr>
          <p:cNvPr id="1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357554" y="5736108"/>
            <a:ext cx="5750950" cy="357188"/>
          </a:xfrm>
          <a:noFill/>
        </p:spPr>
        <p:txBody>
          <a:bodyPr/>
          <a:lstStyle/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altLang="ru-RU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fld id="{E2DC32A1-1A33-487D-8598-0C3B0BD42B84}" type="slidenum">
              <a:rPr lang="ru-RU" altLang="ru-RU" sz="1100">
                <a:solidFill>
                  <a:srgbClr val="A2A2A2"/>
                </a:solidFill>
                <a:latin typeface="Times New Roman" pitchFamily="18" charset="0"/>
                <a:cs typeface="Times New Roman" pitchFamily="18" charset="0"/>
              </a:rPr>
              <a:pPr/>
              <a:t>34</a:t>
            </a:fld>
            <a:endParaRPr lang="ru-RU" altLang="ru-RU" sz="1100" dirty="0">
              <a:solidFill>
                <a:srgbClr val="A2A2A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AutoShape 5" descr="https://www.mordgpi.ru/upload/medialibrary/531/zrdspp3vlh8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https://www.mordgpi.ru/upload/iblock/d9a/publikatsiya2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1" name="AutoShape 7" descr="https://www.mordgpi.ru/upload/altasib.editortools/iblock/22/dsc_0540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https://22century.ru/wp-content/uploads/2015/04/technopark-mordovia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6" name="AutoShape 14" descr="https://ss334.files.wordpress.com/2017/01/d0bbd0bed0b3d0be-d0bad0b2d0b0d0bdd182d0bed180d0b8d183d0bc-2.jpg"/>
          <p:cNvSpPr>
            <a:spLocks noChangeAspect="1" noChangeArrowheads="1"/>
          </p:cNvSpPr>
          <p:nvPr/>
        </p:nvSpPr>
        <p:spPr bwMode="auto">
          <a:xfrm>
            <a:off x="63500" y="720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1" y="549306"/>
            <a:ext cx="9252519" cy="646331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 «УСПЕХ КАЖДОГО РЕБЕНКА»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55575" y="1521646"/>
            <a:ext cx="877183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sz="4400" b="1" dirty="0">
                <a:ln w="0"/>
                <a:solidFill>
                  <a:schemeClr val="tx2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Внедрение модели персонифицированного финансирования организаций, осуществляющих деятельность по реализации дополнительных общеобразовательных программ в муниципальных образованиях</a:t>
            </a:r>
          </a:p>
        </p:txBody>
      </p:sp>
    </p:spTree>
    <p:extLst>
      <p:ext uri="{BB962C8B-B14F-4D97-AF65-F5344CB8AC3E}">
        <p14:creationId xmlns:p14="http://schemas.microsoft.com/office/powerpoint/2010/main" val="3410969144"/>
      </p:ext>
    </p:extLst>
  </p:cSld>
  <p:clrMapOvr>
    <a:masterClrMapping/>
  </p:clrMapOvr>
  <p:transition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-32627" y="6471632"/>
            <a:ext cx="9144000" cy="21431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endParaRPr lang="ru-RU" sz="1600" dirty="0">
              <a:latin typeface="Georgia" pitchFamily="18" charset="0"/>
              <a:cs typeface="Arial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-3360" y="-6941"/>
            <a:ext cx="9144000" cy="352856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2"/>
                </a:solidFill>
                <a:latin typeface="Georgia" pitchFamily="18" charset="0"/>
                <a:cs typeface="Arial" charset="0"/>
              </a:rPr>
              <a:t>Национальный проект «ОБРАЗОВАНИЕ»</a:t>
            </a:r>
          </a:p>
        </p:txBody>
      </p:sp>
      <p:sp>
        <p:nvSpPr>
          <p:cNvPr id="1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357554" y="5736108"/>
            <a:ext cx="5750950" cy="357188"/>
          </a:xfrm>
          <a:noFill/>
        </p:spPr>
        <p:txBody>
          <a:bodyPr/>
          <a:lstStyle/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altLang="ru-RU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fld id="{E2DC32A1-1A33-487D-8598-0C3B0BD42B84}" type="slidenum">
              <a:rPr lang="ru-RU" altLang="ru-RU" sz="1100">
                <a:solidFill>
                  <a:srgbClr val="A2A2A2"/>
                </a:solidFill>
                <a:latin typeface="Times New Roman" pitchFamily="18" charset="0"/>
                <a:cs typeface="Times New Roman" pitchFamily="18" charset="0"/>
              </a:rPr>
              <a:pPr/>
              <a:t>35</a:t>
            </a:fld>
            <a:endParaRPr lang="ru-RU" altLang="ru-RU" sz="1100" dirty="0">
              <a:solidFill>
                <a:srgbClr val="A2A2A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AutoShape 5" descr="https://www.mordgpi.ru/upload/medialibrary/531/zrdspp3vlh8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https://www.mordgpi.ru/upload/iblock/d9a/publikatsiya2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1" name="AutoShape 7" descr="https://www.mordgpi.ru/upload/altasib.editortools/iblock/22/dsc_0540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https://22century.ru/wp-content/uploads/2015/04/technopark-mordovia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6" name="AutoShape 14" descr="https://ss334.files.wordpress.com/2017/01/d0bbd0bed0b3d0be-d0bad0b2d0b0d0bdd182d0bed180d0b8d183d0bc-2.jpg"/>
          <p:cNvSpPr>
            <a:spLocks noChangeAspect="1" noChangeArrowheads="1"/>
          </p:cNvSpPr>
          <p:nvPr/>
        </p:nvSpPr>
        <p:spPr bwMode="auto">
          <a:xfrm>
            <a:off x="63500" y="720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0" y="548681"/>
            <a:ext cx="9252521" cy="65836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 «УСПЕХ КАЖДОГО РЕБЕНКА» </a:t>
            </a: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46067" y="1419718"/>
            <a:ext cx="9062437" cy="646331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Основные цели внедрения системы ПФДО: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63500" y="2219832"/>
            <a:ext cx="9045004" cy="83099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Развитие конкуренции между поставщиками и  увеличение количества поставщиков ДОП</a:t>
            </a: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27597" y="3218569"/>
            <a:ext cx="9080907" cy="156966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Развитие вариативности ДОП (</a:t>
            </a:r>
            <a:r>
              <a:rPr lang="ru-RU" altLang="ru-RU" sz="2400" b="1" i="1" dirty="0">
                <a:latin typeface="Times New Roman" pitchFamily="18" charset="0"/>
                <a:cs typeface="Times New Roman" pitchFamily="18" charset="0"/>
              </a:rPr>
              <a:t>в том числе по дополнительным общеобразовательным программам технической и естественнонаучной направленностей)</a:t>
            </a:r>
            <a:r>
              <a:rPr lang="ru-RU" altLang="ru-RU" sz="2000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повышение их качества</a:t>
            </a:r>
            <a:endParaRPr lang="ru-RU" alt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3175" y="4924870"/>
            <a:ext cx="9140825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Обеспечение прозрачности расходования бюджетных средств</a:t>
            </a: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27597" y="5683869"/>
            <a:ext cx="9080907" cy="46166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altLang="ru-RU" sz="2400" b="1" dirty="0">
                <a:latin typeface="Times New Roman" pitchFamily="18" charset="0"/>
                <a:cs typeface="Times New Roman" pitchFamily="18" charset="0"/>
              </a:rPr>
              <a:t>Обеспечение учета по реальному охвату детей ДОП</a:t>
            </a:r>
          </a:p>
        </p:txBody>
      </p:sp>
    </p:spTree>
    <p:extLst>
      <p:ext uri="{BB962C8B-B14F-4D97-AF65-F5344CB8AC3E}">
        <p14:creationId xmlns:p14="http://schemas.microsoft.com/office/powerpoint/2010/main" val="3684936363"/>
      </p:ext>
    </p:extLst>
  </p:cSld>
  <p:clrMapOvr>
    <a:masterClrMapping/>
  </p:clrMapOvr>
  <p:transition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-32627" y="6471632"/>
            <a:ext cx="9144000" cy="21431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endParaRPr lang="ru-RU" sz="1600" dirty="0">
              <a:latin typeface="Georgia" pitchFamily="18" charset="0"/>
              <a:cs typeface="Arial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-3360" y="-6941"/>
            <a:ext cx="9144000" cy="352856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2"/>
                </a:solidFill>
                <a:latin typeface="Georgia" pitchFamily="18" charset="0"/>
                <a:cs typeface="Arial" charset="0"/>
              </a:rPr>
              <a:t>Национальный проект «ОБРАЗОВАНИЕ»</a:t>
            </a:r>
          </a:p>
        </p:txBody>
      </p:sp>
      <p:sp>
        <p:nvSpPr>
          <p:cNvPr id="1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357554" y="5736108"/>
            <a:ext cx="5750950" cy="357188"/>
          </a:xfrm>
          <a:noFill/>
        </p:spPr>
        <p:txBody>
          <a:bodyPr/>
          <a:lstStyle/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altLang="ru-RU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fld id="{E2DC32A1-1A33-487D-8598-0C3B0BD42B84}" type="slidenum">
              <a:rPr lang="ru-RU" altLang="ru-RU" sz="1100">
                <a:solidFill>
                  <a:srgbClr val="A2A2A2"/>
                </a:solidFill>
                <a:latin typeface="Times New Roman" pitchFamily="18" charset="0"/>
                <a:cs typeface="Times New Roman" pitchFamily="18" charset="0"/>
              </a:rPr>
              <a:pPr/>
              <a:t>36</a:t>
            </a:fld>
            <a:endParaRPr lang="ru-RU" altLang="ru-RU" sz="1100" dirty="0">
              <a:solidFill>
                <a:srgbClr val="A2A2A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AutoShape 5" descr="https://www.mordgpi.ru/upload/medialibrary/531/zrdspp3vlh8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https://www.mordgpi.ru/upload/iblock/d9a/publikatsiya2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1" name="AutoShape 7" descr="https://www.mordgpi.ru/upload/altasib.editortools/iblock/22/dsc_0540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https://22century.ru/wp-content/uploads/2015/04/technopark-mordovia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6" name="AutoShape 14" descr="https://ss334.files.wordpress.com/2017/01/d0bbd0bed0b3d0be-d0bad0b2d0b0d0bdd182d0bed180d0b8d183d0bc-2.jpg"/>
          <p:cNvSpPr>
            <a:spLocks noChangeAspect="1" noChangeArrowheads="1"/>
          </p:cNvSpPr>
          <p:nvPr/>
        </p:nvSpPr>
        <p:spPr bwMode="auto">
          <a:xfrm>
            <a:off x="63500" y="720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0" y="548681"/>
            <a:ext cx="9252521" cy="65836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 «УСПЕХ КАЖДОГО РЕБЕНКА» </a:t>
            </a: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46067" y="1637377"/>
            <a:ext cx="9062437" cy="646331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6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При внедрении  ПФДО обеспечивается</a:t>
            </a:r>
            <a:r>
              <a:rPr lang="ru-RU" altLang="ru-RU" sz="32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45548" y="2748394"/>
            <a:ext cx="9045004" cy="95410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altLang="ru-RU" sz="2800" b="1" dirty="0">
                <a:latin typeface="Times New Roman" pitchFamily="18" charset="0"/>
                <a:cs typeface="Times New Roman" pitchFamily="18" charset="0"/>
              </a:rPr>
              <a:t>Учет посещений получателем сертификата образовательной организации</a:t>
            </a: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45548" y="3891961"/>
            <a:ext cx="9080907" cy="95410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ru-RU" altLang="ru-RU" sz="2800" b="1" dirty="0">
                <a:latin typeface="Times New Roman" pitchFamily="18" charset="0"/>
                <a:cs typeface="Times New Roman" pitchFamily="18" charset="0"/>
              </a:rPr>
              <a:t>Информирование родителя ребенка об оказываемой услуге</a:t>
            </a:r>
            <a:endParaRPr lang="ru-RU" alt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45548" y="5069887"/>
            <a:ext cx="9140825" cy="954107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altLang="ru-RU" sz="2800" b="1" dirty="0">
                <a:latin typeface="Times New Roman" pitchFamily="18" charset="0"/>
                <a:cs typeface="Times New Roman" pitchFamily="18" charset="0"/>
              </a:rPr>
              <a:t>Учет объема услуг, оказываемых образовательной организацией</a:t>
            </a:r>
          </a:p>
        </p:txBody>
      </p:sp>
    </p:spTree>
    <p:extLst>
      <p:ext uri="{BB962C8B-B14F-4D97-AF65-F5344CB8AC3E}">
        <p14:creationId xmlns:p14="http://schemas.microsoft.com/office/powerpoint/2010/main" val="2890837787"/>
      </p:ext>
    </p:extLst>
  </p:cSld>
  <p:clrMapOvr>
    <a:masterClrMapping/>
  </p:clrMapOvr>
  <p:transition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3508" y="6626907"/>
            <a:ext cx="9144000" cy="21431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endParaRPr lang="ru-RU" sz="1600" dirty="0">
              <a:latin typeface="Georgia" pitchFamily="18" charset="0"/>
              <a:cs typeface="Arial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-3360" y="-6941"/>
            <a:ext cx="9144000" cy="34130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2"/>
                </a:solidFill>
                <a:latin typeface="Georgia" pitchFamily="18" charset="0"/>
                <a:cs typeface="Arial" charset="0"/>
              </a:rPr>
              <a:t>Национальный проект «ОБРАЗОВАНИЕ»</a:t>
            </a:r>
          </a:p>
        </p:txBody>
      </p:sp>
      <p:sp>
        <p:nvSpPr>
          <p:cNvPr id="1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357554" y="5736108"/>
            <a:ext cx="5750950" cy="357188"/>
          </a:xfrm>
          <a:noFill/>
        </p:spPr>
        <p:txBody>
          <a:bodyPr/>
          <a:lstStyle/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altLang="ru-RU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fld id="{E2DC32A1-1A33-487D-8598-0C3B0BD42B84}" type="slidenum">
              <a:rPr lang="ru-RU" altLang="ru-RU" sz="1100">
                <a:solidFill>
                  <a:srgbClr val="A2A2A2"/>
                </a:solidFill>
                <a:latin typeface="Times New Roman" pitchFamily="18" charset="0"/>
                <a:cs typeface="Times New Roman" pitchFamily="18" charset="0"/>
              </a:rPr>
              <a:pPr/>
              <a:t>37</a:t>
            </a:fld>
            <a:endParaRPr lang="ru-RU" altLang="ru-RU" sz="1100" dirty="0">
              <a:solidFill>
                <a:srgbClr val="A2A2A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AutoShape 5" descr="https://www.mordgpi.ru/upload/medialibrary/531/zrdspp3vlh8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https://www.mordgpi.ru/upload/iblock/d9a/publikatsiya2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1" name="AutoShape 7" descr="https://www.mordgpi.ru/upload/altasib.editortools/iblock/22/dsc_0540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https://22century.ru/wp-content/uploads/2015/04/technopark-mordovia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6" name="AutoShape 14" descr="https://ss334.files.wordpress.com/2017/01/d0bbd0bed0b3d0be-d0bad0b2d0b0d0bdd182d0bed180d0b8d183d0bc-2.jpg"/>
          <p:cNvSpPr>
            <a:spLocks noChangeAspect="1" noChangeArrowheads="1"/>
          </p:cNvSpPr>
          <p:nvPr/>
        </p:nvSpPr>
        <p:spPr bwMode="auto">
          <a:xfrm>
            <a:off x="63500" y="720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46053" y="395034"/>
            <a:ext cx="9256059" cy="658368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 «УСПЕХ КАЖДОГО РЕБЕНКА» </a:t>
            </a: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-9315" y="1078182"/>
            <a:ext cx="9196193" cy="150810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 рамках внедрения системы персонифицированного дополнительного образования детей в </a:t>
            </a:r>
            <a:r>
              <a:rPr lang="ru-RU" altLang="ru-RU" sz="2800" b="1" i="1" dirty="0" err="1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Атяшевском</a:t>
            </a:r>
            <a:r>
              <a:rPr lang="ru-RU" altLang="ru-RU" sz="28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0" y="2663796"/>
            <a:ext cx="9186878" cy="52322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28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Задачи на 2019 год</a:t>
            </a: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17552" y="3281812"/>
            <a:ext cx="9116403" cy="1015663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Обеспечить создание нормативной правовой базы для внедрения принципов персонифицированного учета и финансирования с 01.09.2019 года</a:t>
            </a:r>
            <a:endParaRPr lang="ru-RU" alt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55847" y="4415914"/>
            <a:ext cx="9140825" cy="707886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Обеспечить вовлечение в проект персонифицированного учета и финансирования отраслей, прежде всего культуры</a:t>
            </a: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46053" y="5247054"/>
            <a:ext cx="9140825" cy="1323439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Обеспечить организационное и информационное сопровождение внедрения системы персонифицированного учета и финансирования дополнительного образования детей в </a:t>
            </a:r>
            <a:r>
              <a:rPr lang="ru-RU" altLang="ru-RU" sz="2000" b="1" dirty="0" err="1">
                <a:latin typeface="Times New Roman" pitchFamily="18" charset="0"/>
                <a:cs typeface="Times New Roman" pitchFamily="18" charset="0"/>
              </a:rPr>
              <a:t>Атяшевском</a:t>
            </a: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 муниципальном районе</a:t>
            </a:r>
          </a:p>
        </p:txBody>
      </p:sp>
    </p:spTree>
    <p:extLst>
      <p:ext uri="{BB962C8B-B14F-4D97-AF65-F5344CB8AC3E}">
        <p14:creationId xmlns:p14="http://schemas.microsoft.com/office/powerpoint/2010/main" val="1846502758"/>
      </p:ext>
    </p:extLst>
  </p:cSld>
  <p:clrMapOvr>
    <a:masterClrMapping/>
  </p:clrMapOvr>
  <p:transition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0" y="6643687"/>
            <a:ext cx="9144000" cy="21431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endParaRPr lang="ru-RU" sz="1600" dirty="0">
              <a:latin typeface="Georgia" pitchFamily="18" charset="0"/>
              <a:cs typeface="Arial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-5266" y="0"/>
            <a:ext cx="9144000" cy="332656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2"/>
                </a:solidFill>
                <a:latin typeface="Georgia" pitchFamily="18" charset="0"/>
                <a:cs typeface="Arial" charset="0"/>
              </a:rPr>
              <a:t>Национальный проект «ОБРАЗОВАНИЕ»</a:t>
            </a:r>
          </a:p>
        </p:txBody>
      </p:sp>
      <p:sp>
        <p:nvSpPr>
          <p:cNvPr id="1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357554" y="5736108"/>
            <a:ext cx="5750950" cy="357188"/>
          </a:xfrm>
          <a:noFill/>
        </p:spPr>
        <p:txBody>
          <a:bodyPr/>
          <a:lstStyle/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ru-RU" altLang="ru-RU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                </a:t>
            </a:r>
            <a:fld id="{E2DC32A1-1A33-487D-8598-0C3B0BD42B84}" type="slidenum">
              <a:rPr lang="ru-RU" altLang="ru-RU" sz="1100">
                <a:solidFill>
                  <a:srgbClr val="A2A2A2"/>
                </a:solidFill>
                <a:latin typeface="Times New Roman" pitchFamily="18" charset="0"/>
                <a:cs typeface="Times New Roman" pitchFamily="18" charset="0"/>
              </a:rPr>
              <a:pPr/>
              <a:t>38</a:t>
            </a:fld>
            <a:endParaRPr lang="ru-RU" altLang="ru-RU" sz="1100" dirty="0">
              <a:solidFill>
                <a:srgbClr val="A2A2A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AutoShape 5" descr="https://www.mordgpi.ru/upload/medialibrary/531/zrdspp3vlh8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https://www.mordgpi.ru/upload/iblock/d9a/publikatsiya2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1" name="AutoShape 7" descr="https://www.mordgpi.ru/upload/altasib.editortools/iblock/22/dsc_0540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https://22century.ru/wp-content/uploads/2015/04/technopark-mordovia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6" name="AutoShape 14" descr="https://ss334.files.wordpress.com/2017/01/d0bbd0bed0b3d0be-d0bad0b2d0b0d0bdd182d0bed180d0b8d183d0bc-2.jpg"/>
          <p:cNvSpPr>
            <a:spLocks noChangeAspect="1" noChangeArrowheads="1"/>
          </p:cNvSpPr>
          <p:nvPr/>
        </p:nvSpPr>
        <p:spPr bwMode="auto">
          <a:xfrm>
            <a:off x="63500" y="720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0" y="417424"/>
            <a:ext cx="9144000" cy="1200329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МОБИЛЬНЫЙ ТЕХНОПАРК «КВАНТОРИУМ»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72816"/>
            <a:ext cx="9108504" cy="482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142924"/>
      </p:ext>
    </p:extLst>
  </p:cSld>
  <p:clrMapOvr>
    <a:masterClrMapping/>
  </p:clrMapOvr>
  <p:transition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3508" y="6626907"/>
            <a:ext cx="9144000" cy="214313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endParaRPr lang="ru-RU" sz="1600" dirty="0">
              <a:latin typeface="Georgia" pitchFamily="18" charset="0"/>
              <a:cs typeface="Arial" charset="0"/>
            </a:endParaRPr>
          </a:p>
        </p:txBody>
      </p:sp>
      <p:sp>
        <p:nvSpPr>
          <p:cNvPr id="16" name="AutoShape 3"/>
          <p:cNvSpPr>
            <a:spLocks noChangeArrowheads="1"/>
          </p:cNvSpPr>
          <p:nvPr/>
        </p:nvSpPr>
        <p:spPr bwMode="auto">
          <a:xfrm>
            <a:off x="-4363" y="-6941"/>
            <a:ext cx="9144000" cy="363675"/>
          </a:xfrm>
          <a:prstGeom prst="roundRect">
            <a:avLst>
              <a:gd name="adj" fmla="val 16667"/>
            </a:avLst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 w="12700">
            <a:solidFill>
              <a:srgbClr val="95B3D7"/>
            </a:solidFill>
            <a:round/>
            <a:headEnd/>
            <a:tailEnd/>
          </a:ln>
          <a:effectLst>
            <a:outerShdw dist="28398" dir="3806097" algn="ctr" rotWithShape="0">
              <a:srgbClr val="243F60">
                <a:alpha val="50000"/>
              </a:srgbClr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000" b="1" dirty="0">
                <a:solidFill>
                  <a:schemeClr val="accent2"/>
                </a:solidFill>
                <a:latin typeface="Georgia" pitchFamily="18" charset="0"/>
                <a:cs typeface="Arial" charset="0"/>
              </a:rPr>
              <a:t>Национальный проект «ОБРАЗОВАНИЕ»</a:t>
            </a:r>
          </a:p>
        </p:txBody>
      </p:sp>
      <p:sp>
        <p:nvSpPr>
          <p:cNvPr id="19" name="Номер слайда 1"/>
          <p:cNvSpPr>
            <a:spLocks noGrp="1"/>
          </p:cNvSpPr>
          <p:nvPr>
            <p:ph type="sldNum" sz="quarter" idx="12"/>
          </p:nvPr>
        </p:nvSpPr>
        <p:spPr>
          <a:xfrm>
            <a:off x="3357554" y="5736108"/>
            <a:ext cx="5750950" cy="357188"/>
          </a:xfrm>
          <a:noFill/>
        </p:spPr>
        <p:txBody>
          <a:bodyPr/>
          <a:lstStyle/>
          <a:p>
            <a:r>
              <a:rPr lang="ru-RU" altLang="ru-RU" b="1" dirty="0">
                <a:latin typeface="Times New Roman" pitchFamily="18" charset="0"/>
                <a:cs typeface="Times New Roman" pitchFamily="18" charset="0"/>
              </a:rPr>
              <a:t>                          </a:t>
            </a:r>
            <a:r>
              <a:rPr lang="ru-RU" altLang="ru-RU" b="1" dirty="0">
                <a:solidFill>
                  <a:srgbClr val="0067B4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fld id="{E2DC32A1-1A33-487D-8598-0C3B0BD42B84}" type="slidenum">
              <a:rPr lang="ru-RU" altLang="ru-RU" sz="1100">
                <a:solidFill>
                  <a:srgbClr val="A2A2A2"/>
                </a:solidFill>
                <a:latin typeface="Times New Roman" pitchFamily="18" charset="0"/>
                <a:cs typeface="Times New Roman" pitchFamily="18" charset="0"/>
              </a:rPr>
              <a:pPr/>
              <a:t>39</a:t>
            </a:fld>
            <a:endParaRPr lang="ru-RU" altLang="ru-RU" sz="1100" dirty="0">
              <a:solidFill>
                <a:srgbClr val="A2A2A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9" name="AutoShape 5" descr="https://www.mordgpi.ru/upload/medialibrary/531/zrdspp3vlh8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28" name="AutoShape 4" descr="https://www.mordgpi.ru/upload/iblock/d9a/publikatsiya2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6631" name="AutoShape 7" descr="https://www.mordgpi.ru/upload/altasib.editortools/iblock/22/dsc_0540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2" name="AutoShape 10" descr="https://22century.ru/wp-content/uploads/2015/04/technopark-mordovia.jpg"/>
          <p:cNvSpPr>
            <a:spLocks noChangeAspect="1" noChangeArrowheads="1"/>
          </p:cNvSpPr>
          <p:nvPr/>
        </p:nvSpPr>
        <p:spPr bwMode="auto">
          <a:xfrm>
            <a:off x="155575" y="712788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8686" name="AutoShape 14" descr="https://ss334.files.wordpress.com/2017/01/d0bbd0bed0b3d0be-d0bad0b2d0b0d0bdd182d0bed180d0b8d183d0bc-2.jpg"/>
          <p:cNvSpPr>
            <a:spLocks noChangeAspect="1" noChangeArrowheads="1"/>
          </p:cNvSpPr>
          <p:nvPr/>
        </p:nvSpPr>
        <p:spPr bwMode="auto">
          <a:xfrm>
            <a:off x="63500" y="720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12977" y="550502"/>
            <a:ext cx="9256059" cy="1200329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ПРОЕКТ «ПОДДЕРЖКА СЕМЕЙ, ИМЕЮЩИХ ДЕТЕЙ» </a:t>
            </a: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44305" y="2185724"/>
            <a:ext cx="9196193" cy="1508105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altLang="ru-RU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2800" b="1" i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Внедрение целевой модели информационно-просветительской поддержки родителей (законных представителей) </a:t>
            </a: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44305" y="3827232"/>
            <a:ext cx="9116403" cy="707886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Оказание услуг психолого-педагогической, методической и консультативной помощи родителям (законным представителям) детей</a:t>
            </a:r>
            <a:endParaRPr lang="ru-RU" alt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19883" y="4728886"/>
            <a:ext cx="9140825" cy="1631216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B8CCE4"/>
              </a:gs>
            </a:gsLst>
            <a:lin ang="5400000" scaled="1"/>
          </a:gra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altLang="ru-RU" sz="2000" b="1" dirty="0">
                <a:latin typeface="Times New Roman" pitchFamily="18" charset="0"/>
                <a:cs typeface="Times New Roman" pitchFamily="18" charset="0"/>
              </a:rPr>
              <a:t>Активизация работы консультационных центров в дошкольных образовательных и общеобразовательных организациях, обеспечивающих получение родителями детей дошкольного возраста методической, психолого-педагогической, в том числе диагностической и консультативной, помощи на безвозмездной основе</a:t>
            </a:r>
          </a:p>
        </p:txBody>
      </p:sp>
    </p:spTree>
    <p:extLst>
      <p:ext uri="{BB962C8B-B14F-4D97-AF65-F5344CB8AC3E}">
        <p14:creationId xmlns:p14="http://schemas.microsoft.com/office/powerpoint/2010/main" val="1697819965"/>
      </p:ext>
    </p:extLst>
  </p:cSld>
  <p:clrMapOvr>
    <a:masterClrMapping/>
  </p:clrMapOvr>
  <p:transition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Строительство фельдшерско-акушерского пункта в </a:t>
            </a:r>
            <a:r>
              <a:rPr lang="ru-RU" sz="31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с.Батушево</a:t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 descr="\\org1\F\Поликлиника\Новая папка\IMG_20190710_111130.jpg"/>
          <p:cNvPicPr>
            <a:picLocks noGrp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3608" y="1638141"/>
            <a:ext cx="7200800" cy="445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723419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\\org1\F\Поликлиника\Новая папка\DSC_0002.JPG"/>
          <p:cNvPicPr>
            <a:picLocks noGrp="1"/>
          </p:cNvPicPr>
          <p:nvPr>
            <p:ph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5060987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Объект 3" descr="\\org1\F\Поликлиника\Новая папка\DSC_0008.JPG"/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920" y="2996952"/>
            <a:ext cx="4989208" cy="3512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7891443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C:\Users\User\Desktop\Слайды\Фото Света\i (1)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1268760"/>
            <a:ext cx="6480175" cy="424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76760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Слайды\Фото Света\1 001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403648" y="1124744"/>
            <a:ext cx="624840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89553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Слайды\Фото Света\IMG_20190716_130144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187624" y="1196752"/>
            <a:ext cx="6703566" cy="45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0620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Слайды\Фото Света\IMG_20190712_162528.jpg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187624" y="980728"/>
            <a:ext cx="6696744" cy="488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4415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Реализация мероприятий в рамках Государственной программы Российской Федерации  "Комплексное развитие сельских территорий"</a:t>
            </a:r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741" y="1600200"/>
            <a:ext cx="7388518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090190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2089</TotalTime>
  <Words>837</Words>
  <Application>Microsoft Office PowerPoint</Application>
  <PresentationFormat>Экран (4:3)</PresentationFormat>
  <Paragraphs>206</Paragraphs>
  <Slides>46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51" baseType="lpstr">
      <vt:lpstr>Arial</vt:lpstr>
      <vt:lpstr>Calibri</vt:lpstr>
      <vt:lpstr>Georgia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    Количество работающих на 01.07.2019г. – 971 чел.</vt:lpstr>
      <vt:lpstr>Производство мяса за 1 полугодие 2019 года, тонн</vt:lpstr>
      <vt:lpstr>Сведения по выполнению прогнозных объемов закупа скота и птицы от сельхозтоваропроизводителей Атяшевского муниципального района за 1 полугодие 2019 года, тонн</vt:lpstr>
      <vt:lpstr>Презентация PowerPoint</vt:lpstr>
      <vt:lpstr>Сведения по производству молока по сельхозпредприятиям Атяшевского муниципального района за 1 полугодие 2018-2019 гг., тонн</vt:lpstr>
      <vt:lpstr>Численность поголовья крупного рогатого скота за 1 полугодие 2018-2019гг., голов</vt:lpstr>
      <vt:lpstr>Поступление приплода за 1 полугодие 2018-2019 гг., голов</vt:lpstr>
      <vt:lpstr>Информация о падеже крупного рогатого скота за 1 полугодие 2018-2019гг., голов</vt:lpstr>
      <vt:lpstr>Ожидаемое выполнение прогнозного объема инвестиций в основной капитал за 1 полугодие 2019 года, млн. руб.</vt:lpstr>
      <vt:lpstr>Выполнение прогнозного объема жилья за 1 полугодие 2019 года, кв.м.</vt:lpstr>
      <vt:lpstr>Прогнозный объем розничного товарооборота за 1 полугодие 2019 года, тыс.руб.</vt:lpstr>
      <vt:lpstr>Информация по оформлению земли (земельных долей) на территории Атяшевского муниципального района</vt:lpstr>
      <vt:lpstr> Сведения о выполнении прогнозного объема площади земельных участков, расположенных на территории Атяшевского муниципального района и учтенных в Едином государственном реестре недвижимости, с границами, установленными в соответствии с требованиями законодательства Российской Федерации, га</vt:lpstr>
      <vt:lpstr>Сведения о постановке на учет границ населенных пунктов в Единый государственный реестр недвижимости</vt:lpstr>
      <vt:lpstr> Сведения о количестве земельных участков с границами, установленными в соответствии с требованиями законодательства Российской Федерации и с расположенными на них объектами недвижимости, учтенных в ЕГРН за 1 полугодие 2019г. </vt:lpstr>
      <vt:lpstr>Реконструкция здания  филиала МАУК «Центр национальной культуры  и ремесел»  «Лобаскинский сельский  Дом культуры»</vt:lpstr>
      <vt:lpstr> Перспектива  культурно – досугового учреждения</vt:lpstr>
      <vt:lpstr>Помещение для кинозала сегодня… </vt:lpstr>
      <vt:lpstr>Кинозал после ввода в эксплуатацию </vt:lpstr>
      <vt:lpstr>Презентация PowerPoint</vt:lpstr>
      <vt:lpstr>Модель планировочного решения</vt:lpstr>
      <vt:lpstr>Детская площадка</vt:lpstr>
      <vt:lpstr>Комната старшего брата</vt:lpstr>
      <vt:lpstr>Место встреч</vt:lpstr>
      <vt:lpstr>Welkome зона</vt:lpstr>
      <vt:lpstr>Районный фестиваль молодежного творчества «Радуга талантов» </vt:lpstr>
      <vt:lpstr>I – районный фестиваль «Сырнень ал»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Строительство фельдшерско-акушерского пункта в с.Батушево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Реализация мероприятий в рамках Государственной программы Российской Федерации  "Комплексное развитие сельских территорий"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Ксения</cp:lastModifiedBy>
  <cp:revision>116</cp:revision>
  <cp:lastPrinted>2019-07-17T05:37:50Z</cp:lastPrinted>
  <dcterms:created xsi:type="dcterms:W3CDTF">2019-07-09T12:07:06Z</dcterms:created>
  <dcterms:modified xsi:type="dcterms:W3CDTF">2019-07-30T06:49:53Z</dcterms:modified>
</cp:coreProperties>
</file>