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62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8" r:id="rId18"/>
    <p:sldId id="277" r:id="rId19"/>
    <p:sldId id="279" r:id="rId20"/>
  </p:sldIdLst>
  <p:sldSz cx="12192000" cy="6858000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A3EE6"/>
    <a:srgbClr val="CC3300"/>
    <a:srgbClr val="5BD58C"/>
    <a:srgbClr val="FAD2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5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6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857466534547038"/>
          <c:y val="3.1759953858266035E-2"/>
          <c:w val="0.48666458327383016"/>
          <c:h val="0.90126041775365506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1">
                <a:lumMod val="50000"/>
              </a:schemeClr>
            </a:solidFill>
            <a:ln>
              <a:noFill/>
            </a:ln>
            <a:effectLst/>
          </c:spPr>
          <c:invertIfNegative val="0"/>
          <c:dPt>
            <c:idx val="5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</c:dPt>
          <c:dLbls>
            <c:numFmt formatCode="#,##0" sourceLinked="0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solidFill>
                  <a:schemeClr val="bg1"/>
                </a:solidFill>
              </a:ln>
              <a:effectLst/>
            </c:spPr>
            <c:txPr>
              <a:bodyPr rot="0" spcFirstLastPara="1" vertOverflow="ellipsis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; </c:separator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Лист1!$A$97:$A$102</c:f>
              <c:strCache>
                <c:ptCount val="6"/>
                <c:pt idx="0">
                  <c:v>Открытость и доступность информации об организации культуры</c:v>
                </c:pt>
                <c:pt idx="1">
                  <c:v>Комфортность условий предоставления услуг и доступность их получения</c:v>
                </c:pt>
                <c:pt idx="2">
                  <c:v>Время ожидания предоставления услуги</c:v>
                </c:pt>
                <c:pt idx="3">
                  <c:v>Доброжелательность, вежливость, компетентность работников организации культуры</c:v>
                </c:pt>
                <c:pt idx="4">
                  <c:v>Удовлетворенность качеством оказания услуг</c:v>
                </c:pt>
                <c:pt idx="5">
                  <c:v>Суммарный балл</c:v>
                </c:pt>
              </c:strCache>
            </c:strRef>
          </c:cat>
          <c:val>
            <c:numRef>
              <c:f>Лист1!$B$97:$B$102</c:f>
              <c:numCache>
                <c:formatCode>General</c:formatCode>
                <c:ptCount val="6"/>
                <c:pt idx="0">
                  <c:v>62.3</c:v>
                </c:pt>
                <c:pt idx="1">
                  <c:v>82.2</c:v>
                </c:pt>
                <c:pt idx="2">
                  <c:v>94.5</c:v>
                </c:pt>
                <c:pt idx="3">
                  <c:v>96</c:v>
                </c:pt>
                <c:pt idx="4">
                  <c:v>86</c:v>
                </c:pt>
                <c:pt idx="5">
                  <c:v>82.5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84722424"/>
        <c:axId val="384720464"/>
      </c:barChart>
      <c:valAx>
        <c:axId val="384720464"/>
        <c:scaling>
          <c:orientation val="minMax"/>
          <c:max val="100"/>
        </c:scaling>
        <c:delete val="0"/>
        <c:axPos val="b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+mn-cs"/>
              </a:defRPr>
            </a:pPr>
            <a:endParaRPr lang="ru-RU"/>
          </a:p>
        </c:txPr>
        <c:crossAx val="384722424"/>
        <c:crosses val="autoZero"/>
        <c:crossBetween val="between"/>
      </c:valAx>
      <c:catAx>
        <c:axId val="3847224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8472046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>
                <a:lumMod val="50000"/>
              </a:schemeClr>
            </a:solidFill>
            <a:ln>
              <a:noFill/>
            </a:ln>
            <a:effectLst/>
          </c:spPr>
          <c:invertIfNegative val="0"/>
          <c:dPt>
            <c:idx val="5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</c:dPt>
          <c:dLbls>
            <c:numFmt formatCode="0" sourceLinked="0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Book Antiqua" panose="02040602050305030304" pitchFamily="18" charset="0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'[Диаграмма в Microsoft PowerPoint]Лист1'!$A$29:$A$34</c:f>
              <c:strCache>
                <c:ptCount val="6"/>
                <c:pt idx="0">
                  <c:v>Открытость и доступность информации об организации культуры</c:v>
                </c:pt>
                <c:pt idx="1">
                  <c:v>Комфортность условий предоставления услуг и доступность их получения</c:v>
                </c:pt>
                <c:pt idx="2">
                  <c:v>Время ожидания предоставления услуги</c:v>
                </c:pt>
                <c:pt idx="3">
                  <c:v>Доброжелательность, вежливость, компетентность работников организации культуры</c:v>
                </c:pt>
                <c:pt idx="4">
                  <c:v>Удовлетворенность качеством оказания услуг</c:v>
                </c:pt>
                <c:pt idx="5">
                  <c:v>Суммарный балл</c:v>
                </c:pt>
              </c:strCache>
            </c:strRef>
          </c:cat>
          <c:val>
            <c:numRef>
              <c:f>'[Диаграмма в Microsoft PowerPoint]Лист1'!$B$29:$B$34</c:f>
              <c:numCache>
                <c:formatCode>0.0</c:formatCode>
                <c:ptCount val="6"/>
                <c:pt idx="0">
                  <c:v>62</c:v>
                </c:pt>
                <c:pt idx="1">
                  <c:v>83.6</c:v>
                </c:pt>
                <c:pt idx="2">
                  <c:v>91</c:v>
                </c:pt>
                <c:pt idx="3">
                  <c:v>98</c:v>
                </c:pt>
                <c:pt idx="4">
                  <c:v>87.5</c:v>
                </c:pt>
                <c:pt idx="5">
                  <c:v>83.9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84719680"/>
        <c:axId val="384723208"/>
      </c:barChart>
      <c:valAx>
        <c:axId val="384723208"/>
        <c:scaling>
          <c:orientation val="minMax"/>
          <c:max val="100"/>
        </c:scaling>
        <c:delete val="0"/>
        <c:axPos val="b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numFmt formatCode="0" sourceLinked="0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+mn-cs"/>
              </a:defRPr>
            </a:pPr>
            <a:endParaRPr lang="ru-RU"/>
          </a:p>
        </c:txPr>
        <c:crossAx val="384719680"/>
        <c:crosses val="autoZero"/>
        <c:crossBetween val="between"/>
        <c:majorUnit val="20"/>
      </c:valAx>
      <c:catAx>
        <c:axId val="384719680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low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+mn-cs"/>
              </a:defRPr>
            </a:pPr>
            <a:endParaRPr lang="ru-RU"/>
          </a:p>
        </c:txPr>
        <c:crossAx val="384723208"/>
        <c:crossesAt val="0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>
                <a:lumMod val="50000"/>
              </a:schemeClr>
            </a:solidFill>
            <a:ln>
              <a:noFill/>
            </a:ln>
            <a:effectLst/>
          </c:spPr>
          <c:invertIfNegative val="0"/>
          <c:dPt>
            <c:idx val="5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</c:dPt>
          <c:dLbls>
            <c:numFmt formatCode="0" sourceLinked="0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Book Antiqua" panose="02040602050305030304" pitchFamily="18" charset="0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'[Диаграмма в Microsoft PowerPoint]Лист1'!$A$41:$A$46</c:f>
              <c:strCache>
                <c:ptCount val="6"/>
                <c:pt idx="0">
                  <c:v>Открытость и доступность информации об организации культуры</c:v>
                </c:pt>
                <c:pt idx="1">
                  <c:v>Комфортность условий предоставления услуг и доступность их получения</c:v>
                </c:pt>
                <c:pt idx="2">
                  <c:v>Время ожидания предоставления услуги</c:v>
                </c:pt>
                <c:pt idx="3">
                  <c:v>Доброжелательность, вежливость, компетентность работников организации культуры</c:v>
                </c:pt>
                <c:pt idx="4">
                  <c:v>Удовлетворенность качеством оказания услуг</c:v>
                </c:pt>
                <c:pt idx="5">
                  <c:v>Суммарный балл</c:v>
                </c:pt>
              </c:strCache>
            </c:strRef>
          </c:cat>
          <c:val>
            <c:numRef>
              <c:f>'[Диаграмма в Microsoft PowerPoint]Лист1'!$B$41:$B$46</c:f>
              <c:numCache>
                <c:formatCode>0.0</c:formatCode>
                <c:ptCount val="6"/>
                <c:pt idx="0">
                  <c:v>73</c:v>
                </c:pt>
                <c:pt idx="1">
                  <c:v>91.4</c:v>
                </c:pt>
                <c:pt idx="2">
                  <c:v>95</c:v>
                </c:pt>
                <c:pt idx="3">
                  <c:v>98.5</c:v>
                </c:pt>
                <c:pt idx="4">
                  <c:v>90</c:v>
                </c:pt>
                <c:pt idx="5">
                  <c:v>87.7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84717720"/>
        <c:axId val="384717328"/>
      </c:barChart>
      <c:valAx>
        <c:axId val="384717328"/>
        <c:scaling>
          <c:orientation val="minMax"/>
          <c:max val="100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numFmt formatCode="0" sourceLinked="0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84717720"/>
        <c:crosses val="autoZero"/>
        <c:crossBetween val="between"/>
        <c:majorUnit val="20"/>
      </c:valAx>
      <c:catAx>
        <c:axId val="384717720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low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+mn-cs"/>
              </a:defRPr>
            </a:pPr>
            <a:endParaRPr lang="ru-RU"/>
          </a:p>
        </c:txPr>
        <c:crossAx val="384717328"/>
        <c:crossesAt val="0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>
                <a:lumMod val="50000"/>
              </a:schemeClr>
            </a:solidFill>
            <a:ln>
              <a:noFill/>
            </a:ln>
            <a:effectLst/>
          </c:spPr>
          <c:invertIfNegative val="0"/>
          <c:dPt>
            <c:idx val="5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</c:dPt>
          <c:dLbls>
            <c:numFmt formatCode="0" sourceLinked="0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Book Antiqua" panose="02040602050305030304" pitchFamily="18" charset="0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'[Диаграмма в Microsoft PowerPoint]Лист1'!$A$64:$A$70</c:f>
              <c:strCache>
                <c:ptCount val="6"/>
                <c:pt idx="0">
                  <c:v>Открытость и доступность информации об организации культуры</c:v>
                </c:pt>
                <c:pt idx="1">
                  <c:v>Комфортность условий предоставления услуг и доступность их получения</c:v>
                </c:pt>
                <c:pt idx="2">
                  <c:v>Время ожидания предоставления услуги</c:v>
                </c:pt>
                <c:pt idx="3">
                  <c:v>Доброжелательность, вежливость, компетентность работников организации культуры</c:v>
                </c:pt>
                <c:pt idx="4">
                  <c:v>Удовлетворенность качеством оказания услуг</c:v>
                </c:pt>
                <c:pt idx="5">
                  <c:v>Суммарный балл</c:v>
                </c:pt>
              </c:strCache>
            </c:strRef>
          </c:cat>
          <c:val>
            <c:numRef>
              <c:f>'[Диаграмма в Microsoft PowerPoint]Лист1'!$B$64:$B$70</c:f>
              <c:numCache>
                <c:formatCode>0.0</c:formatCode>
                <c:ptCount val="6"/>
                <c:pt idx="0">
                  <c:v>55.3</c:v>
                </c:pt>
                <c:pt idx="1">
                  <c:v>80.8</c:v>
                </c:pt>
                <c:pt idx="2">
                  <c:v>89.5</c:v>
                </c:pt>
                <c:pt idx="3">
                  <c:v>88</c:v>
                </c:pt>
                <c:pt idx="4">
                  <c:v>81.5</c:v>
                </c:pt>
                <c:pt idx="5">
                  <c:v>78.2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88552712"/>
        <c:axId val="388548008"/>
      </c:barChart>
      <c:valAx>
        <c:axId val="38854800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+mn-cs"/>
              </a:defRPr>
            </a:pPr>
            <a:endParaRPr lang="ru-RU"/>
          </a:p>
        </c:txPr>
        <c:crossAx val="388552712"/>
        <c:crosses val="autoZero"/>
        <c:crossBetween val="between"/>
        <c:majorUnit val="20"/>
      </c:valAx>
      <c:catAx>
        <c:axId val="388552712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low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+mn-cs"/>
              </a:defRPr>
            </a:pPr>
            <a:endParaRPr lang="ru-RU"/>
          </a:p>
        </c:txPr>
        <c:crossAx val="388548008"/>
        <c:crossesAt val="0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>
                <a:lumMod val="50000"/>
              </a:schemeClr>
            </a:solidFill>
            <a:ln>
              <a:noFill/>
            </a:ln>
            <a:effectLst/>
          </c:spPr>
          <c:invertIfNegative val="0"/>
          <c:dPt>
            <c:idx val="5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</c:dPt>
          <c:dLbls>
            <c:numFmt formatCode="0" sourceLinked="0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Book Antiqua" panose="02040602050305030304" pitchFamily="18" charset="0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'[Диаграмма в Microsoft PowerPoint]Лист1'!$A$87:$A$92</c:f>
              <c:strCache>
                <c:ptCount val="6"/>
                <c:pt idx="0">
                  <c:v>Открытость и доступность информации об организации культуры</c:v>
                </c:pt>
                <c:pt idx="1">
                  <c:v>Комфортность условий предоставления услуг и доступность их получения</c:v>
                </c:pt>
                <c:pt idx="2">
                  <c:v>Время ожидания предоставления услуги</c:v>
                </c:pt>
                <c:pt idx="3">
                  <c:v>Доброжелательность, вежливость, компетентность работников организации культуры</c:v>
                </c:pt>
                <c:pt idx="4">
                  <c:v>Удовлетворенность качеством оказания услуг</c:v>
                </c:pt>
                <c:pt idx="5">
                  <c:v>Суммарный балл</c:v>
                </c:pt>
              </c:strCache>
            </c:strRef>
          </c:cat>
          <c:val>
            <c:numRef>
              <c:f>'[Диаграмма в Microsoft PowerPoint]Лист1'!$B$87:$B$92</c:f>
              <c:numCache>
                <c:formatCode>0.0</c:formatCode>
                <c:ptCount val="6"/>
                <c:pt idx="0">
                  <c:v>21.7</c:v>
                </c:pt>
                <c:pt idx="1">
                  <c:v>82.4</c:v>
                </c:pt>
                <c:pt idx="2">
                  <c:v>96.5</c:v>
                </c:pt>
                <c:pt idx="3">
                  <c:v>88.5</c:v>
                </c:pt>
                <c:pt idx="4">
                  <c:v>75</c:v>
                </c:pt>
                <c:pt idx="5">
                  <c:v>71.8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88548792"/>
        <c:axId val="388553888"/>
      </c:barChart>
      <c:valAx>
        <c:axId val="388553888"/>
        <c:scaling>
          <c:orientation val="minMax"/>
          <c:max val="100"/>
        </c:scaling>
        <c:delete val="0"/>
        <c:axPos val="b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numFmt formatCode="0" sourceLinked="0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+mn-cs"/>
              </a:defRPr>
            </a:pPr>
            <a:endParaRPr lang="ru-RU"/>
          </a:p>
        </c:txPr>
        <c:crossAx val="388548792"/>
        <c:crosses val="autoZero"/>
        <c:crossBetween val="between"/>
        <c:majorUnit val="20"/>
      </c:valAx>
      <c:catAx>
        <c:axId val="388548792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low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+mn-cs"/>
              </a:defRPr>
            </a:pPr>
            <a:endParaRPr lang="ru-RU"/>
          </a:p>
        </c:txPr>
        <c:crossAx val="388553888"/>
        <c:crossesAt val="0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>
                <a:lumMod val="50000"/>
              </a:schemeClr>
            </a:solidFill>
            <a:ln>
              <a:noFill/>
            </a:ln>
            <a:effectLst/>
          </c:spPr>
          <c:invertIfNegative val="0"/>
          <c:dPt>
            <c:idx val="5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</c:dPt>
          <c:dLbls>
            <c:spPr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Book Antiqua" panose="02040602050305030304" pitchFamily="18" charset="0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Лист1!$D$10:$D$15</c:f>
              <c:strCache>
                <c:ptCount val="6"/>
                <c:pt idx="0">
                  <c:v>Размещение информации, необходимой для обеспечения беспрепятственного доступа инвалидов к учреждению и услугам</c:v>
                </c:pt>
                <c:pt idx="1">
                  <c:v>Компетентность работы персонала с посетителями-инвалидами</c:v>
                </c:pt>
                <c:pt idx="2">
                  <c:v>Наличие сопровождающего персонала и возможности самостоятельного передвижения МГН по территории организации</c:v>
                </c:pt>
                <c:pt idx="3">
                  <c:v>Оснащение организации специальными устройствами для доступа МГН</c:v>
                </c:pt>
                <c:pt idx="4">
                  <c:v>Обеспечение возможности для инвалидов посадки в транспортное средство и высадки из него перед входом в организацию культуры, в том числе с использованием кресла-коляски</c:v>
                </c:pt>
                <c:pt idx="5">
                  <c:v>Суммарный балл </c:v>
                </c:pt>
              </c:strCache>
            </c:strRef>
          </c:cat>
          <c:val>
            <c:numRef>
              <c:f>Лист1!$E$10:$E$15</c:f>
              <c:numCache>
                <c:formatCode>General</c:formatCode>
                <c:ptCount val="6"/>
                <c:pt idx="0">
                  <c:v>10</c:v>
                </c:pt>
                <c:pt idx="1">
                  <c:v>77</c:v>
                </c:pt>
                <c:pt idx="2">
                  <c:v>83</c:v>
                </c:pt>
                <c:pt idx="3">
                  <c:v>64</c:v>
                </c:pt>
                <c:pt idx="4">
                  <c:v>94</c:v>
                </c:pt>
                <c:pt idx="5">
                  <c:v>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88551536"/>
        <c:axId val="388553496"/>
      </c:barChart>
      <c:catAx>
        <c:axId val="3885515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+mn-cs"/>
              </a:defRPr>
            </a:pPr>
            <a:endParaRPr lang="ru-RU"/>
          </a:p>
        </c:txPr>
        <c:crossAx val="388553496"/>
        <c:crosses val="autoZero"/>
        <c:auto val="1"/>
        <c:lblAlgn val="ctr"/>
        <c:lblOffset val="100"/>
        <c:noMultiLvlLbl val="0"/>
      </c:catAx>
      <c:valAx>
        <c:axId val="3885534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+mn-cs"/>
              </a:defRPr>
            </a:pPr>
            <a:endParaRPr lang="ru-RU"/>
          </a:p>
        </c:txPr>
        <c:crossAx val="3885515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7640338743338106"/>
          <c:y val="5.4756381260706394E-2"/>
          <c:w val="0.5010963279808206"/>
          <c:h val="0.88296416340360495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1">
                <a:lumMod val="50000"/>
              </a:schemeClr>
            </a:solidFill>
            <a:ln>
              <a:noFill/>
            </a:ln>
            <a:effectLst/>
          </c:spPr>
          <c:invertIfNegative val="0"/>
          <c:dPt>
            <c:idx val="5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</c:dPt>
          <c:dLbls>
            <c:spPr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Book Antiqua" panose="02040602050305030304" pitchFamily="18" charset="0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'[Диаграмма 2 в Microsoft PowerPoint]Лист1'!$A$97:$A$102</c:f>
              <c:strCache>
                <c:ptCount val="6"/>
                <c:pt idx="0">
                  <c:v>Открытость и доступность информации об организации культуры</c:v>
                </c:pt>
                <c:pt idx="1">
                  <c:v>Комфортность условий предоставления услуг и доступность их получения</c:v>
                </c:pt>
                <c:pt idx="2">
                  <c:v>Время ожидания предоставления услуги</c:v>
                </c:pt>
                <c:pt idx="3">
                  <c:v>Доброжелательность, вежливость, компетентность работников организации культуры</c:v>
                </c:pt>
                <c:pt idx="4">
                  <c:v>Удовлетворенность качеством оказания услуг</c:v>
                </c:pt>
                <c:pt idx="5">
                  <c:v>Суммарный балл</c:v>
                </c:pt>
              </c:strCache>
            </c:strRef>
          </c:cat>
          <c:val>
            <c:numRef>
              <c:f>'[Диаграмма 2 в Microsoft PowerPoint]Лист1'!$B$97:$B$102</c:f>
              <c:numCache>
                <c:formatCode>General</c:formatCode>
                <c:ptCount val="6"/>
                <c:pt idx="0">
                  <c:v>62</c:v>
                </c:pt>
                <c:pt idx="1">
                  <c:v>82</c:v>
                </c:pt>
                <c:pt idx="2">
                  <c:v>95</c:v>
                </c:pt>
                <c:pt idx="3">
                  <c:v>96</c:v>
                </c:pt>
                <c:pt idx="4">
                  <c:v>86</c:v>
                </c:pt>
                <c:pt idx="5">
                  <c:v>83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88549184"/>
        <c:axId val="388546832"/>
      </c:barChart>
      <c:catAx>
        <c:axId val="38854918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+mn-cs"/>
              </a:defRPr>
            </a:pPr>
            <a:endParaRPr lang="ru-RU"/>
          </a:p>
        </c:txPr>
        <c:crossAx val="388546832"/>
        <c:crosses val="autoZero"/>
        <c:auto val="1"/>
        <c:lblAlgn val="ctr"/>
        <c:lblOffset val="100"/>
        <c:noMultiLvlLbl val="0"/>
      </c:catAx>
      <c:valAx>
        <c:axId val="388546832"/>
        <c:scaling>
          <c:orientation val="minMax"/>
          <c:max val="100"/>
        </c:scaling>
        <c:delete val="0"/>
        <c:axPos val="b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+mn-cs"/>
              </a:defRPr>
            </a:pPr>
            <a:endParaRPr lang="ru-RU"/>
          </a:p>
        </c:txPr>
        <c:crossAx val="388549184"/>
        <c:crosses val="autoZero"/>
        <c:crossBetween val="between"/>
        <c:majorUnit val="2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B397-66B6-45B7-B51D-A0FC3396B5F4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40A91-C6BF-4FC0-8FB7-D70D025982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1373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B397-66B6-45B7-B51D-A0FC3396B5F4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40A91-C6BF-4FC0-8FB7-D70D025982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2365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B397-66B6-45B7-B51D-A0FC3396B5F4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40A91-C6BF-4FC0-8FB7-D70D025982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1482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B397-66B6-45B7-B51D-A0FC3396B5F4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40A91-C6BF-4FC0-8FB7-D70D025982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9099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B397-66B6-45B7-B51D-A0FC3396B5F4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40A91-C6BF-4FC0-8FB7-D70D025982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9535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B397-66B6-45B7-B51D-A0FC3396B5F4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40A91-C6BF-4FC0-8FB7-D70D025982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212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B397-66B6-45B7-B51D-A0FC3396B5F4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40A91-C6BF-4FC0-8FB7-D70D025982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993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B397-66B6-45B7-B51D-A0FC3396B5F4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40A91-C6BF-4FC0-8FB7-D70D025982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0673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B397-66B6-45B7-B51D-A0FC3396B5F4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40A91-C6BF-4FC0-8FB7-D70D025982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8019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B397-66B6-45B7-B51D-A0FC3396B5F4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40A91-C6BF-4FC0-8FB7-D70D025982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9661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6B397-66B6-45B7-B51D-A0FC3396B5F4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40A91-C6BF-4FC0-8FB7-D70D025982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173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6B397-66B6-45B7-B51D-A0FC3396B5F4}" type="datetimeFigureOut">
              <a:rPr lang="ru-RU" smtClean="0"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A40A91-C6BF-4FC0-8FB7-D70D025982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5911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3860" cy="685134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106706" y="2241177"/>
            <a:ext cx="9242611" cy="28623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600" b="1" kern="150" dirty="0">
                <a:solidFill>
                  <a:srgbClr val="002060"/>
                </a:solidFill>
                <a:latin typeface="Book Antiqua" panose="02040602050305030304" pitchFamily="18" charset="0"/>
                <a:ea typeface="Droid Sans Fallback"/>
                <a:cs typeface="Simplified Arabic Fixed" panose="02070309020205020404" pitchFamily="49" charset="-78"/>
              </a:rPr>
              <a:t>Процедура проведения и результаты независимой оценки качества оказания услуг организациями культуры различного типа </a:t>
            </a:r>
            <a:endParaRPr lang="ru-RU" sz="3600" b="1" kern="150" dirty="0" smtClean="0">
              <a:solidFill>
                <a:srgbClr val="002060"/>
              </a:solidFill>
              <a:latin typeface="Book Antiqua" panose="02040602050305030304" pitchFamily="18" charset="0"/>
              <a:ea typeface="Droid Sans Fallback"/>
              <a:cs typeface="Simplified Arabic Fixed" panose="02070309020205020404" pitchFamily="49" charset="-78"/>
            </a:endParaRPr>
          </a:p>
          <a:p>
            <a:pPr algn="ctr">
              <a:spcAft>
                <a:spcPts val="0"/>
              </a:spcAft>
            </a:pPr>
            <a:r>
              <a:rPr lang="ru-RU" sz="3600" b="1" kern="150" dirty="0" smtClean="0">
                <a:solidFill>
                  <a:srgbClr val="002060"/>
                </a:solidFill>
                <a:latin typeface="Book Antiqua" panose="02040602050305030304" pitchFamily="18" charset="0"/>
                <a:ea typeface="Droid Sans Fallback"/>
                <a:cs typeface="Simplified Arabic Fixed" panose="02070309020205020404" pitchFamily="49" charset="-78"/>
              </a:rPr>
              <a:t>Республики </a:t>
            </a:r>
            <a:r>
              <a:rPr lang="ru-RU" sz="3600" b="1" kern="150" dirty="0">
                <a:solidFill>
                  <a:srgbClr val="002060"/>
                </a:solidFill>
                <a:latin typeface="Book Antiqua" panose="02040602050305030304" pitchFamily="18" charset="0"/>
                <a:ea typeface="Droid Sans Fallback"/>
                <a:cs typeface="Simplified Arabic Fixed" panose="02070309020205020404" pitchFamily="49" charset="-78"/>
              </a:rPr>
              <a:t>Мордовия</a:t>
            </a:r>
            <a:endParaRPr lang="ru-RU" sz="3600" kern="150" dirty="0">
              <a:solidFill>
                <a:srgbClr val="002060"/>
              </a:solidFill>
              <a:effectLst/>
              <a:latin typeface="Book Antiqua" panose="02040602050305030304" pitchFamily="18" charset="0"/>
              <a:ea typeface="Droid Sans Fallback"/>
              <a:cs typeface="Simplified Arabic Fixed" panose="02070309020205020404" pitchFamily="49" charset="-78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42646" y="5934634"/>
            <a:ext cx="3370730" cy="40011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000" b="1" kern="150" dirty="0" smtClean="0">
                <a:solidFill>
                  <a:srgbClr val="002060"/>
                </a:solidFill>
                <a:latin typeface="Book Antiqua" panose="02040602050305030304" pitchFamily="18" charset="0"/>
                <a:ea typeface="Droid Sans Fallback"/>
                <a:cs typeface="DejaVu Sans Condensed" panose="020B0606030804020204" pitchFamily="34" charset="0"/>
              </a:rPr>
              <a:t>Саранск </a:t>
            </a:r>
            <a:r>
              <a:rPr lang="ru-RU" sz="2000" b="1" kern="150" dirty="0">
                <a:solidFill>
                  <a:srgbClr val="002060"/>
                </a:solidFill>
                <a:latin typeface="Book Antiqua" panose="02040602050305030304" pitchFamily="18" charset="0"/>
                <a:ea typeface="Droid Sans Fallback"/>
                <a:cs typeface="DejaVu Sans Condensed" panose="020B0606030804020204" pitchFamily="34" charset="0"/>
              </a:rPr>
              <a:t>2017</a:t>
            </a:r>
            <a:endParaRPr lang="ru-RU" sz="2000" b="1" kern="150" dirty="0">
              <a:solidFill>
                <a:srgbClr val="002060"/>
              </a:solidFill>
              <a:effectLst/>
              <a:latin typeface="Book Antiqua" panose="02040602050305030304" pitchFamily="18" charset="0"/>
              <a:ea typeface="Droid Sans Fallback"/>
              <a:cs typeface="DejaVu Sans Condensed" panose="020B06060308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685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1354" y="16269"/>
            <a:ext cx="12203860" cy="685134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769557" y="5654465"/>
            <a:ext cx="67818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endParaRPr lang="ru-RU" sz="1400" kern="150" dirty="0">
              <a:solidFill>
                <a:schemeClr val="accent1">
                  <a:lumMod val="50000"/>
                </a:schemeClr>
              </a:solidFill>
              <a:effectLst/>
              <a:latin typeface="Arial" panose="020B0604020202020204" pitchFamily="34" charset="0"/>
              <a:ea typeface="Droid Sans Fallback"/>
              <a:cs typeface="DejaVu Sans Condensed" panose="020B0606030804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05569" y="2803210"/>
            <a:ext cx="9332480" cy="230832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spcAft>
                <a:spcPts val="0"/>
              </a:spcAft>
            </a:pPr>
            <a:r>
              <a:rPr lang="ru-RU" sz="2400" b="1" kern="150" dirty="0" smtClean="0">
                <a:ln/>
                <a:solidFill>
                  <a:schemeClr val="accent4"/>
                </a:solidFill>
                <a:latin typeface="Times New Roman" panose="02020603050405020304" pitchFamily="18" charset="0"/>
                <a:ea typeface="Droid Sans Fallback"/>
                <a:cs typeface="DejaVu Sans Condensed" panose="020B0606030804020204" pitchFamily="34" charset="0"/>
              </a:rPr>
              <a:t> </a:t>
            </a:r>
            <a:r>
              <a:rPr lang="ru-RU" sz="3600" b="1" kern="150" dirty="0" smtClean="0">
                <a:ln/>
                <a:solidFill>
                  <a:schemeClr val="accent4"/>
                </a:solidFill>
                <a:latin typeface="Book Antiqua" panose="02040602050305030304" pitchFamily="18" charset="0"/>
                <a:ea typeface="Droid Sans Fallback"/>
                <a:cs typeface="DejaVu Sans Condensed" panose="020B0606030804020204" pitchFamily="34" charset="0"/>
              </a:rPr>
              <a:t>Государственное </a:t>
            </a:r>
            <a:r>
              <a:rPr lang="ru-RU" sz="3600" b="1" kern="150" dirty="0" err="1">
                <a:ln/>
                <a:solidFill>
                  <a:schemeClr val="accent4"/>
                </a:solidFill>
                <a:latin typeface="Book Antiqua" panose="02040602050305030304" pitchFamily="18" charset="0"/>
                <a:ea typeface="Droid Sans Fallback"/>
                <a:cs typeface="DejaVu Sans Condensed" panose="020B0606030804020204" pitchFamily="34" charset="0"/>
              </a:rPr>
              <a:t>казенное</a:t>
            </a:r>
            <a:r>
              <a:rPr lang="ru-RU" sz="3600" b="1" kern="150" dirty="0">
                <a:ln/>
                <a:solidFill>
                  <a:schemeClr val="accent4"/>
                </a:solidFill>
                <a:latin typeface="Book Antiqua" panose="02040602050305030304" pitchFamily="18" charset="0"/>
                <a:ea typeface="Droid Sans Fallback"/>
                <a:cs typeface="DejaVu Sans Condensed" panose="020B0606030804020204" pitchFamily="34" charset="0"/>
              </a:rPr>
              <a:t> учреждение Республики </a:t>
            </a:r>
            <a:r>
              <a:rPr lang="ru-RU" sz="3600" b="1" kern="150" dirty="0" smtClean="0">
                <a:ln/>
                <a:solidFill>
                  <a:schemeClr val="accent4"/>
                </a:solidFill>
                <a:latin typeface="Book Antiqua" panose="02040602050305030304" pitchFamily="18" charset="0"/>
                <a:ea typeface="Droid Sans Fallback"/>
                <a:cs typeface="DejaVu Sans Condensed" panose="020B0606030804020204" pitchFamily="34" charset="0"/>
              </a:rPr>
              <a:t>Мордовия </a:t>
            </a:r>
          </a:p>
          <a:p>
            <a:pPr algn="ctr">
              <a:spcAft>
                <a:spcPts val="0"/>
              </a:spcAft>
            </a:pPr>
            <a:r>
              <a:rPr lang="ru-RU" sz="3600" b="1" kern="150" dirty="0" smtClean="0">
                <a:ln/>
                <a:solidFill>
                  <a:schemeClr val="accent4"/>
                </a:solidFill>
                <a:latin typeface="Book Antiqua" panose="02040602050305030304" pitchFamily="18" charset="0"/>
                <a:ea typeface="Droid Sans Fallback"/>
                <a:cs typeface="DejaVu Sans Condensed" panose="020B0606030804020204" pitchFamily="34" charset="0"/>
              </a:rPr>
              <a:t>«</a:t>
            </a:r>
            <a:r>
              <a:rPr lang="ru-RU" sz="3600" b="1" kern="150" dirty="0">
                <a:ln/>
                <a:solidFill>
                  <a:schemeClr val="accent4"/>
                </a:solidFill>
                <a:latin typeface="Book Antiqua" panose="02040602050305030304" pitchFamily="18" charset="0"/>
                <a:ea typeface="Droid Sans Fallback"/>
                <a:cs typeface="DejaVu Sans Condensed" panose="020B0606030804020204" pitchFamily="34" charset="0"/>
              </a:rPr>
              <a:t>Научный центр социально-экономического мониторинга»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234280" y="533217"/>
            <a:ext cx="8875057" cy="9982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554269" y="559881"/>
            <a:ext cx="8328211" cy="83099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kern="150" dirty="0">
                <a:solidFill>
                  <a:schemeClr val="bg1"/>
                </a:solidFill>
                <a:latin typeface="Book Antiqua" panose="02040602050305030304" pitchFamily="18" charset="0"/>
                <a:ea typeface="Droid Sans Fallback"/>
                <a:cs typeface="DejaVu Sans Condensed" panose="020B0606030804020204" pitchFamily="34" charset="0"/>
              </a:rPr>
              <a:t>Цель исследования</a:t>
            </a:r>
            <a:r>
              <a:rPr lang="ru-RU" sz="2400" kern="150" dirty="0" smtClean="0">
                <a:solidFill>
                  <a:schemeClr val="bg1"/>
                </a:solidFill>
                <a:latin typeface="Book Antiqua" panose="02040602050305030304" pitchFamily="18" charset="0"/>
                <a:ea typeface="Droid Sans Fallback"/>
                <a:cs typeface="DejaVu Sans Condensed" panose="020B0606030804020204" pitchFamily="34" charset="0"/>
              </a:rPr>
              <a:t>: </a:t>
            </a:r>
            <a:r>
              <a:rPr lang="ru-RU" sz="2400" kern="150" dirty="0">
                <a:solidFill>
                  <a:schemeClr val="bg1"/>
                </a:solidFill>
                <a:latin typeface="Book Antiqua" panose="02040602050305030304" pitchFamily="18" charset="0"/>
                <a:ea typeface="Droid Sans Fallback"/>
                <a:cs typeface="DejaVu Sans Condensed" panose="020B0606030804020204" pitchFamily="34" charset="0"/>
              </a:rPr>
              <a:t>оценка  качества оказания услуг организациями культуры Республики Мордовия</a:t>
            </a:r>
            <a:endParaRPr lang="ru-RU" sz="2400" kern="150" dirty="0">
              <a:solidFill>
                <a:schemeClr val="bg1"/>
              </a:solidFill>
              <a:effectLst/>
              <a:latin typeface="Book Antiqua" panose="02040602050305030304" pitchFamily="18" charset="0"/>
              <a:ea typeface="Droid Sans Fallback"/>
              <a:cs typeface="DejaVu Sans Condensed" panose="020B0606030804020204" pitchFamily="34" charset="0"/>
            </a:endParaRPr>
          </a:p>
        </p:txBody>
      </p:sp>
      <p:sp>
        <p:nvSpPr>
          <p:cNvPr id="7" name="Нашивка 6"/>
          <p:cNvSpPr/>
          <p:nvPr/>
        </p:nvSpPr>
        <p:spPr>
          <a:xfrm rot="5400000">
            <a:off x="3139141" y="1678456"/>
            <a:ext cx="337260" cy="510156"/>
          </a:xfrm>
          <a:prstGeom prst="chevron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364730" y="2277831"/>
            <a:ext cx="8396565" cy="40011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Организация-оператор</a:t>
            </a:r>
            <a:endParaRPr lang="ru-RU" sz="2000" b="1" dirty="0">
              <a:solidFill>
                <a:srgbClr val="002060"/>
              </a:solidFill>
              <a:latin typeface="Book Antiqua" panose="0204060205030503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339953" y="5509950"/>
            <a:ext cx="842134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Период: июнь—сентябрь 2017 г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sp>
        <p:nvSpPr>
          <p:cNvPr id="15" name="Нашивка 14"/>
          <p:cNvSpPr/>
          <p:nvPr/>
        </p:nvSpPr>
        <p:spPr>
          <a:xfrm rot="5400000">
            <a:off x="3139141" y="2009046"/>
            <a:ext cx="337260" cy="510156"/>
          </a:xfrm>
          <a:prstGeom prst="chevron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Нашивка 15"/>
          <p:cNvSpPr/>
          <p:nvPr/>
        </p:nvSpPr>
        <p:spPr>
          <a:xfrm rot="5400000">
            <a:off x="10111307" y="1728854"/>
            <a:ext cx="337260" cy="510156"/>
          </a:xfrm>
          <a:prstGeom prst="chevron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Нашивка 16"/>
          <p:cNvSpPr/>
          <p:nvPr/>
        </p:nvSpPr>
        <p:spPr>
          <a:xfrm rot="5400000">
            <a:off x="10111307" y="2035312"/>
            <a:ext cx="337260" cy="510156"/>
          </a:xfrm>
          <a:prstGeom prst="chevron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107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57"/>
            <a:ext cx="12203860" cy="6851343"/>
          </a:xfrm>
          <a:prstGeom prst="rect">
            <a:avLst/>
          </a:prstGeom>
        </p:spPr>
      </p:pic>
      <p:sp>
        <p:nvSpPr>
          <p:cNvPr id="13" name="Скругленный прямоугольник 12"/>
          <p:cNvSpPr/>
          <p:nvPr/>
        </p:nvSpPr>
        <p:spPr>
          <a:xfrm>
            <a:off x="1991548" y="473092"/>
            <a:ext cx="8884591" cy="946460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91548" y="547477"/>
            <a:ext cx="9094790" cy="70788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26695" indent="-226695" algn="ctr">
              <a:spcAft>
                <a:spcPts val="0"/>
              </a:spcAft>
            </a:pPr>
            <a:r>
              <a:rPr lang="ru-RU" sz="2000" b="1" kern="150" dirty="0">
                <a:solidFill>
                  <a:schemeClr val="bg1"/>
                </a:solidFill>
                <a:latin typeface="Times New Roman" panose="02020603050405020304" pitchFamily="18" charset="0"/>
                <a:ea typeface="Droid Sans Fallback"/>
                <a:cs typeface="DejaVu Sans Condensed" panose="020B0606030804020204" pitchFamily="34" charset="0"/>
              </a:rPr>
              <a:t>Региональная система оценки качества оказания услуг </a:t>
            </a:r>
            <a:r>
              <a:rPr lang="ru-RU" sz="2000" b="1" kern="150" dirty="0" smtClean="0">
                <a:solidFill>
                  <a:schemeClr val="bg1"/>
                </a:solidFill>
                <a:latin typeface="Times New Roman" panose="02020603050405020304" pitchFamily="18" charset="0"/>
                <a:ea typeface="Droid Sans Fallback"/>
                <a:cs typeface="DejaVu Sans Condensed" panose="020B0606030804020204" pitchFamily="34" charset="0"/>
              </a:rPr>
              <a:t>организациями культуры различного </a:t>
            </a:r>
            <a:r>
              <a:rPr lang="ru-RU" sz="2000" b="1" kern="150" dirty="0">
                <a:solidFill>
                  <a:schemeClr val="bg1"/>
                </a:solidFill>
                <a:latin typeface="Times New Roman" panose="02020603050405020304" pitchFamily="18" charset="0"/>
                <a:ea typeface="Droid Sans Fallback"/>
                <a:cs typeface="DejaVu Sans Condensed" panose="020B0606030804020204" pitchFamily="34" charset="0"/>
              </a:rPr>
              <a:t>типа Республики Мордовия</a:t>
            </a:r>
            <a:endParaRPr lang="ru-RU" sz="2000" kern="150" dirty="0">
              <a:solidFill>
                <a:schemeClr val="bg1"/>
              </a:solidFill>
              <a:effectLst/>
              <a:latin typeface="Arial" panose="020B0604020202020204" pitchFamily="34" charset="0"/>
              <a:ea typeface="Droid Sans Fallback"/>
              <a:cs typeface="DejaVu Sans Condensed" panose="020B0606030804020204" pitchFamily="34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33581" y="1917225"/>
            <a:ext cx="5668860" cy="1313581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bg1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latin typeface="Book Antiqua" panose="02040602050305030304" pitchFamily="18" charset="0"/>
              </a:rPr>
              <a:t>Закон Республики Мордовия «О культуре в Республике Мордовия» от </a:t>
            </a:r>
            <a:r>
              <a:rPr lang="ru-RU" sz="1400" b="1" dirty="0" smtClean="0">
                <a:latin typeface="Book Antiqua" panose="02040602050305030304" pitchFamily="18" charset="0"/>
              </a:rPr>
              <a:t>2 </a:t>
            </a:r>
            <a:r>
              <a:rPr lang="ru-RU" sz="1400" b="1" dirty="0">
                <a:latin typeface="Book Antiqua" panose="02040602050305030304" pitchFamily="18" charset="0"/>
              </a:rPr>
              <a:t>февраля 2016 </a:t>
            </a:r>
            <a:r>
              <a:rPr lang="ru-RU" sz="1400" b="1" dirty="0" smtClean="0">
                <a:latin typeface="Book Antiqua" panose="02040602050305030304" pitchFamily="18" charset="0"/>
              </a:rPr>
              <a:t>г. № 2-З</a:t>
            </a:r>
            <a:endParaRPr lang="ru-RU" sz="1400" b="1" dirty="0">
              <a:latin typeface="Book Antiqua" panose="0204060205030503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457244" y="5290547"/>
            <a:ext cx="5576890" cy="13907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bg1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Book Antiqua" panose="02040602050305030304" pitchFamily="18" charset="0"/>
              </a:rPr>
              <a:t>Приказ Министерства культуры и туризма Республики Мордовия от 4 апреля 2013 г. </a:t>
            </a:r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№  </a:t>
            </a:r>
            <a:r>
              <a:rPr lang="ru-RU" sz="1400" b="1" dirty="0">
                <a:solidFill>
                  <a:schemeClr val="bg1"/>
                </a:solidFill>
                <a:latin typeface="Book Antiqua" panose="02040602050305030304" pitchFamily="18" charset="0"/>
              </a:rPr>
              <a:t>79а «О формировании независимой системы оценки качества деятельности учреждений, оказывающих социальные </a:t>
            </a:r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услуги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 </a:t>
            </a:r>
            <a:r>
              <a:rPr lang="ru-RU" sz="1400" b="1" dirty="0">
                <a:solidFill>
                  <a:schemeClr val="bg1"/>
                </a:solidFill>
                <a:latin typeface="Book Antiqua" panose="02040602050305030304" pitchFamily="18" charset="0"/>
              </a:rPr>
              <a:t>в сфере культуры</a:t>
            </a:r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»</a:t>
            </a:r>
            <a:endParaRPr lang="ru-RU" sz="1400" b="1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222986" y="1898427"/>
            <a:ext cx="5576888" cy="1375526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bg1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Book Antiqua" panose="02040602050305030304" pitchFamily="18" charset="0"/>
              </a:rPr>
              <a:t>Приказ Министерства культуры и национальной политики Республики </a:t>
            </a:r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Мордовия </a:t>
            </a:r>
            <a:r>
              <a:rPr lang="ru-RU" sz="1400" b="1" dirty="0">
                <a:solidFill>
                  <a:schemeClr val="bg1"/>
                </a:solidFill>
                <a:latin typeface="Book Antiqua" panose="02040602050305030304" pitchFamily="18" charset="0"/>
              </a:rPr>
              <a:t>от </a:t>
            </a:r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30 января 2017 г.  № 1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 об </a:t>
            </a:r>
            <a:r>
              <a:rPr lang="ru-RU" sz="1400" b="1" dirty="0">
                <a:solidFill>
                  <a:schemeClr val="bg1"/>
                </a:solidFill>
                <a:latin typeface="Book Antiqua" panose="02040602050305030304" pitchFamily="18" charset="0"/>
              </a:rPr>
              <a:t>утверждении состава Общественного (экспертного) совета по оценке качества работы учреждений </a:t>
            </a:r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культуры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 </a:t>
            </a:r>
            <a:r>
              <a:rPr lang="ru-RU" sz="1400" b="1" dirty="0">
                <a:solidFill>
                  <a:schemeClr val="bg1"/>
                </a:solidFill>
                <a:latin typeface="Book Antiqua" panose="02040602050305030304" pitchFamily="18" charset="0"/>
              </a:rPr>
              <a:t>при Министерстве культуры и национальной </a:t>
            </a:r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политики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 </a:t>
            </a:r>
            <a:r>
              <a:rPr lang="ru-RU" sz="1400" b="1" dirty="0">
                <a:solidFill>
                  <a:schemeClr val="bg1"/>
                </a:solidFill>
                <a:latin typeface="Book Antiqua" panose="02040602050305030304" pitchFamily="18" charset="0"/>
              </a:rPr>
              <a:t>Республики Мордовия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200281" y="3578617"/>
            <a:ext cx="5504039" cy="1429681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bg1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Book Antiqua" panose="02040602050305030304" pitchFamily="18" charset="0"/>
              </a:rPr>
              <a:t>Приказ Министерства культуры и национальной политики Республики </a:t>
            </a:r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Мордовия </a:t>
            </a:r>
            <a:r>
              <a:rPr lang="ru-RU" sz="1400" b="1" dirty="0">
                <a:solidFill>
                  <a:schemeClr val="bg1"/>
                </a:solidFill>
                <a:latin typeface="Book Antiqua" panose="02040602050305030304" pitchFamily="18" charset="0"/>
              </a:rPr>
              <a:t>от </a:t>
            </a:r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31</a:t>
            </a:r>
            <a:r>
              <a:rPr lang="ru-RU" sz="1400" b="1" dirty="0">
                <a:solidFill>
                  <a:schemeClr val="bg1"/>
                </a:solidFill>
                <a:latin typeface="Book Antiqua" panose="02040602050305030304" pitchFamily="18" charset="0"/>
              </a:rPr>
              <a:t> </a:t>
            </a:r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января 2017 г. № 2 об </a:t>
            </a:r>
            <a:r>
              <a:rPr lang="ru-RU" sz="1400" b="1" dirty="0">
                <a:solidFill>
                  <a:schemeClr val="bg1"/>
                </a:solidFill>
                <a:latin typeface="Book Antiqua" panose="02040602050305030304" pitchFamily="18" charset="0"/>
              </a:rPr>
              <a:t>утверждении ведомственного плана мероприятий </a:t>
            </a:r>
            <a:endParaRPr lang="ru-RU" sz="1400" b="1" dirty="0" smtClean="0">
              <a:solidFill>
                <a:schemeClr val="bg1"/>
              </a:solidFill>
              <a:latin typeface="Book Antiqua" panose="02040602050305030304" pitchFamily="18" charset="0"/>
            </a:endParaRP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Министерства </a:t>
            </a:r>
            <a:r>
              <a:rPr lang="ru-RU" sz="1400" b="1" dirty="0">
                <a:solidFill>
                  <a:schemeClr val="bg1"/>
                </a:solidFill>
                <a:latin typeface="Book Antiqua" panose="02040602050305030304" pitchFamily="18" charset="0"/>
              </a:rPr>
              <a:t>культуры и национальной </a:t>
            </a:r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политики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 </a:t>
            </a:r>
            <a:r>
              <a:rPr lang="ru-RU" sz="1400" b="1" dirty="0">
                <a:solidFill>
                  <a:schemeClr val="bg1"/>
                </a:solidFill>
                <a:latin typeface="Book Antiqua" panose="02040602050305030304" pitchFamily="18" charset="0"/>
              </a:rPr>
              <a:t>Республики </a:t>
            </a:r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Мордовия</a:t>
            </a:r>
            <a:endParaRPr lang="ru-RU" sz="1400" b="1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70961" y="3589333"/>
            <a:ext cx="5594100" cy="1419806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bg1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Book Antiqua" panose="02040602050305030304" pitchFamily="18" charset="0"/>
              </a:rPr>
              <a:t>Распоряжение Правительства Республики Мордовия </a:t>
            </a:r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от </a:t>
            </a:r>
            <a:r>
              <a:rPr lang="ru-RU" sz="1400" b="1" dirty="0">
                <a:solidFill>
                  <a:schemeClr val="bg1"/>
                </a:solidFill>
                <a:latin typeface="Book Antiqua" panose="02040602050305030304" pitchFamily="18" charset="0"/>
              </a:rPr>
              <a:t>20 июня 2016 г. № </a:t>
            </a:r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357-р </a:t>
            </a:r>
            <a:r>
              <a:rPr lang="ru-RU" sz="1400" b="1" dirty="0">
                <a:solidFill>
                  <a:schemeClr val="bg1"/>
                </a:solidFill>
                <a:latin typeface="Book Antiqua" panose="02040602050305030304" pitchFamily="18" charset="0"/>
              </a:rPr>
              <a:t>«План мероприятий по проведению независимой оценки качества работы государственных учреждений Республики Мордовия, оказывающих </a:t>
            </a:r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услуги 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в </a:t>
            </a:r>
            <a:r>
              <a:rPr lang="ru-RU" sz="1400" b="1" dirty="0">
                <a:solidFill>
                  <a:schemeClr val="bg1"/>
                </a:solidFill>
                <a:latin typeface="Book Antiqua" panose="02040602050305030304" pitchFamily="18" charset="0"/>
              </a:rPr>
              <a:t>сфере образования, культуры, здравоохранения и социального обслуживания населения на 2016—2018 гг. »</a:t>
            </a:r>
          </a:p>
        </p:txBody>
      </p:sp>
      <p:sp>
        <p:nvSpPr>
          <p:cNvPr id="15" name="Стрелка вниз 14"/>
          <p:cNvSpPr/>
          <p:nvPr/>
        </p:nvSpPr>
        <p:spPr>
          <a:xfrm>
            <a:off x="2834225" y="3230807"/>
            <a:ext cx="369386" cy="325396"/>
          </a:xfrm>
          <a:prstGeom prst="downArrow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4427894" y="5009139"/>
            <a:ext cx="370017" cy="315380"/>
          </a:xfrm>
          <a:prstGeom prst="downArrow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8795465" y="3285942"/>
            <a:ext cx="369386" cy="270260"/>
          </a:xfrm>
          <a:prstGeom prst="downArrow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>
            <a:off x="2684597" y="1419552"/>
            <a:ext cx="630103" cy="563475"/>
          </a:xfrm>
          <a:prstGeom prst="downArrow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трелка вниз 1"/>
          <p:cNvSpPr/>
          <p:nvPr/>
        </p:nvSpPr>
        <p:spPr>
          <a:xfrm>
            <a:off x="8641097" y="1417833"/>
            <a:ext cx="678122" cy="535488"/>
          </a:xfrm>
          <a:prstGeom prst="downArrow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5464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60" y="6657"/>
            <a:ext cx="12203860" cy="685134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0871" y="1672461"/>
            <a:ext cx="9045388" cy="4001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26695" indent="-226695" algn="ctr">
              <a:spcAft>
                <a:spcPts val="0"/>
              </a:spcAft>
            </a:pPr>
            <a:endParaRPr lang="ru-RU" sz="2000" kern="150" dirty="0">
              <a:solidFill>
                <a:srgbClr val="002060"/>
              </a:solidFill>
              <a:effectLst/>
              <a:latin typeface="Arial" panose="020B0604020202020204" pitchFamily="34" charset="0"/>
              <a:ea typeface="Droid Sans Fallback"/>
              <a:cs typeface="DejaVu Sans Condensed" panose="020B06060308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447925" y="2204849"/>
            <a:ext cx="8820150" cy="153352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Book Antiqua" panose="02040602050305030304" pitchFamily="18" charset="0"/>
              </a:rPr>
              <a:t>Приказ </a:t>
            </a:r>
            <a:r>
              <a:rPr lang="ru-RU" dirty="0">
                <a:latin typeface="Book Antiqua" panose="02040602050305030304" pitchFamily="18" charset="0"/>
              </a:rPr>
              <a:t>Министерства культуры Российской Федерации от 22 ноября 2016 г. </a:t>
            </a:r>
            <a:r>
              <a:rPr lang="ru-RU" dirty="0" smtClean="0">
                <a:latin typeface="Book Antiqua" panose="02040602050305030304" pitchFamily="18" charset="0"/>
              </a:rPr>
              <a:t>№</a:t>
            </a:r>
            <a:r>
              <a:rPr lang="ru-RU" dirty="0">
                <a:latin typeface="Book Antiqua" panose="02040602050305030304" pitchFamily="18" charset="0"/>
              </a:rPr>
              <a:t> 2542 «Об утверждении показателей, характеризующих общие критерии </a:t>
            </a:r>
            <a:r>
              <a:rPr lang="ru-RU" dirty="0" smtClean="0">
                <a:latin typeface="Book Antiqua" panose="02040602050305030304" pitchFamily="18" charset="0"/>
              </a:rPr>
              <a:t>оценки </a:t>
            </a:r>
            <a:r>
              <a:rPr lang="ru-RU" dirty="0">
                <a:latin typeface="Book Antiqua" panose="02040602050305030304" pitchFamily="18" charset="0"/>
              </a:rPr>
              <a:t>качества оказания услуг организациями культуры</a:t>
            </a:r>
            <a:r>
              <a:rPr lang="ru-RU" dirty="0" smtClean="0">
                <a:latin typeface="Book Antiqua" panose="02040602050305030304" pitchFamily="18" charset="0"/>
              </a:rPr>
              <a:t>»</a:t>
            </a:r>
            <a:endParaRPr lang="ru-RU" dirty="0">
              <a:latin typeface="Book Antiqua" panose="0204060205030503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47925" y="4317748"/>
            <a:ext cx="8820150" cy="158523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0070C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softEdge rad="12700"/>
          </a:effectLst>
          <a:scene3d>
            <a:camera prst="obliqueTopRigh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Book Antiqua" panose="02040602050305030304" pitchFamily="18" charset="0"/>
              </a:rPr>
              <a:t>Методические рекомендации по проведению независимой оценки качества оказания услуг организациями культуры Министерства культуры </a:t>
            </a:r>
          </a:p>
          <a:p>
            <a:pPr algn="ctr"/>
            <a:r>
              <a:rPr lang="ru-RU" dirty="0" smtClean="0">
                <a:latin typeface="Book Antiqua" panose="02040602050305030304" pitchFamily="18" charset="0"/>
              </a:rPr>
              <a:t>Российской Федерации от 7 марта 2017 г. № 261 (приложение к приказу Министерства культуры Российской Федерации от 22 ноября 2016 г. № 2542)</a:t>
            </a:r>
            <a:endParaRPr lang="ru-RU" dirty="0">
              <a:latin typeface="Book Antiqua" panose="02040602050305030304" pitchFamily="18" charset="0"/>
            </a:endParaRPr>
          </a:p>
        </p:txBody>
      </p:sp>
      <p:sp>
        <p:nvSpPr>
          <p:cNvPr id="8" name="Выгнутая влево стрелка 7"/>
          <p:cNvSpPr/>
          <p:nvPr/>
        </p:nvSpPr>
        <p:spPr>
          <a:xfrm>
            <a:off x="1607387" y="2674265"/>
            <a:ext cx="840535" cy="665345"/>
          </a:xfrm>
          <a:prstGeom prst="curvedRightArrow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Выгнутая влево стрелка 8"/>
          <p:cNvSpPr/>
          <p:nvPr/>
        </p:nvSpPr>
        <p:spPr>
          <a:xfrm>
            <a:off x="1607385" y="4934680"/>
            <a:ext cx="840535" cy="665345"/>
          </a:xfrm>
          <a:prstGeom prst="curvedRightArrow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800350" y="516367"/>
            <a:ext cx="8115300" cy="96873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Book Antiqua" panose="02040602050305030304" pitchFamily="18" charset="0"/>
              </a:rPr>
              <a:t>     Методологическая основа </a:t>
            </a:r>
            <a:r>
              <a:rPr lang="ru-RU" sz="2000" b="1" dirty="0">
                <a:latin typeface="Book Antiqua" panose="02040602050305030304" pitchFamily="18" charset="0"/>
              </a:rPr>
              <a:t>независимой </a:t>
            </a:r>
            <a:r>
              <a:rPr lang="ru-RU" sz="2000" b="1" dirty="0" smtClean="0">
                <a:latin typeface="Book Antiqua" panose="02040602050305030304" pitchFamily="18" charset="0"/>
              </a:rPr>
              <a:t>оценки</a:t>
            </a:r>
            <a:endParaRPr lang="ru-RU" sz="2000" b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50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684" y="0"/>
            <a:ext cx="12203860" cy="687991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0871" y="1672461"/>
            <a:ext cx="9045388" cy="4001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26695" indent="-226695" algn="ctr">
              <a:spcAft>
                <a:spcPts val="0"/>
              </a:spcAft>
            </a:pPr>
            <a:endParaRPr lang="ru-RU" sz="2000" kern="150" dirty="0">
              <a:solidFill>
                <a:srgbClr val="002060"/>
              </a:solidFill>
              <a:effectLst/>
              <a:latin typeface="Arial" panose="020B0604020202020204" pitchFamily="34" charset="0"/>
              <a:ea typeface="Droid Sans Fallback"/>
              <a:cs typeface="DejaVu Sans Condensed" panose="020B0606030804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23437" y="346521"/>
            <a:ext cx="8689190" cy="1006661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Показатели</a:t>
            </a:r>
            <a:r>
              <a:rPr lang="ru-RU" b="1" dirty="0">
                <a:solidFill>
                  <a:schemeClr val="bg1"/>
                </a:solidFill>
                <a:latin typeface="Book Antiqua" panose="02040602050305030304" pitchFamily="18" charset="0"/>
              </a:rPr>
              <a:t>, характеризующие общие критерии </a:t>
            </a:r>
            <a:endParaRPr lang="ru-RU" b="1" dirty="0" smtClean="0">
              <a:solidFill>
                <a:schemeClr val="bg1"/>
              </a:solidFill>
              <a:latin typeface="Book Antiqua" panose="02040602050305030304" pitchFamily="18" charset="0"/>
            </a:endParaRPr>
          </a:p>
          <a:p>
            <a:pPr algn="ctr"/>
            <a:r>
              <a:rPr lang="ru-RU" b="1" dirty="0">
                <a:solidFill>
                  <a:schemeClr val="bg1"/>
                </a:solidFill>
                <a:latin typeface="Book Antiqua" panose="02040602050305030304" pitchFamily="18" charset="0"/>
              </a:rPr>
              <a:t>о</a:t>
            </a:r>
            <a:r>
              <a:rPr lang="ru-RU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ценки качества </a:t>
            </a:r>
            <a:r>
              <a:rPr lang="ru-RU" b="1" dirty="0">
                <a:solidFill>
                  <a:schemeClr val="bg1"/>
                </a:solidFill>
                <a:latin typeface="Book Antiqua" panose="02040602050305030304" pitchFamily="18" charset="0"/>
              </a:rPr>
              <a:t>оказания </a:t>
            </a:r>
            <a:r>
              <a:rPr lang="ru-RU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услуг</a:t>
            </a:r>
            <a:r>
              <a:rPr lang="ru-RU" dirty="0">
                <a:solidFill>
                  <a:schemeClr val="bg1"/>
                </a:solidFill>
                <a:latin typeface="Book Antiqua" panose="02040602050305030304" pitchFamily="18" charset="0"/>
              </a:rPr>
              <a:t> </a:t>
            </a:r>
            <a:r>
              <a:rPr lang="ru-RU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организациями культуры</a:t>
            </a:r>
            <a:endParaRPr lang="ru-RU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2926828" y="2649590"/>
            <a:ext cx="8672759" cy="1059944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050" b="1" dirty="0">
                <a:solidFill>
                  <a:schemeClr val="tx1"/>
                </a:solidFill>
                <a:latin typeface="Book Antiqua" panose="02040602050305030304" pitchFamily="18" charset="0"/>
              </a:rPr>
              <a:t>2.1.Комфортность условий пребывания в организации культуры</a:t>
            </a:r>
          </a:p>
          <a:p>
            <a:r>
              <a:rPr lang="ru-RU" sz="1050" b="1" dirty="0">
                <a:solidFill>
                  <a:schemeClr val="tx1"/>
                </a:solidFill>
                <a:latin typeface="Book Antiqua" panose="02040602050305030304" pitchFamily="18" charset="0"/>
              </a:rPr>
              <a:t>2.2. Наличие дополнительных услуг и доступность их получения</a:t>
            </a:r>
          </a:p>
          <a:p>
            <a:r>
              <a:rPr lang="ru-RU" sz="1050" b="1" dirty="0">
                <a:solidFill>
                  <a:schemeClr val="tx1"/>
                </a:solidFill>
                <a:latin typeface="Book Antiqua" panose="02040602050305030304" pitchFamily="18" charset="0"/>
              </a:rPr>
              <a:t>2.3. Удобство пользования электронными сервисами, предоставляемыми организацией культуры (в том числе с помощью мобильных устройств)</a:t>
            </a:r>
          </a:p>
          <a:p>
            <a:r>
              <a:rPr lang="ru-RU" sz="1050" b="1" dirty="0">
                <a:solidFill>
                  <a:schemeClr val="tx1"/>
                </a:solidFill>
                <a:latin typeface="Book Antiqua" panose="02040602050305030304" pitchFamily="18" charset="0"/>
              </a:rPr>
              <a:t>2.4. Удобство графика  работы организации культуры</a:t>
            </a:r>
          </a:p>
          <a:p>
            <a:r>
              <a:rPr lang="ru-RU" sz="1050" b="1" dirty="0">
                <a:solidFill>
                  <a:schemeClr val="tx1"/>
                </a:solidFill>
                <a:latin typeface="Book Antiqua" panose="02040602050305030304" pitchFamily="18" charset="0"/>
              </a:rPr>
              <a:t>2.5. Доступность услуг для лиц с ограниченными возможностями здоровья </a:t>
            </a:r>
          </a:p>
        </p:txBody>
      </p:sp>
      <p:sp>
        <p:nvSpPr>
          <p:cNvPr id="11" name="Блок-схема: альтернативный процесс 10"/>
          <p:cNvSpPr/>
          <p:nvPr/>
        </p:nvSpPr>
        <p:spPr>
          <a:xfrm>
            <a:off x="2920257" y="1666833"/>
            <a:ext cx="8672762" cy="838092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050" b="1" dirty="0">
                <a:solidFill>
                  <a:schemeClr val="tx1"/>
                </a:solidFill>
                <a:latin typeface="Book Antiqua" panose="02040602050305030304" pitchFamily="18" charset="0"/>
              </a:rPr>
              <a:t>1.1. Наличие общей информации об организации культуры на официальном сайте организации культуры в сети </a:t>
            </a:r>
            <a:r>
              <a:rPr lang="ru-RU" sz="1050" b="1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Интернет </a:t>
            </a:r>
          </a:p>
          <a:p>
            <a:r>
              <a:rPr lang="ru-RU" sz="1050" b="1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1.2</a:t>
            </a:r>
            <a:r>
              <a:rPr lang="ru-RU" sz="1050" b="1" dirty="0">
                <a:solidFill>
                  <a:schemeClr val="tx1"/>
                </a:solidFill>
                <a:latin typeface="Book Antiqua" panose="02040602050305030304" pitchFamily="18" charset="0"/>
              </a:rPr>
              <a:t>. Наличие информации о деятельности организации культуры на официальном сайте организации культуры в </a:t>
            </a:r>
            <a:r>
              <a:rPr lang="ru-RU" sz="1050" b="1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сети Интернет</a:t>
            </a:r>
            <a:endParaRPr lang="ru-RU" sz="1050" b="1" dirty="0">
              <a:solidFill>
                <a:schemeClr val="tx1"/>
              </a:solidFill>
              <a:latin typeface="Book Antiqua" panose="02040602050305030304" pitchFamily="18" charset="0"/>
            </a:endParaRPr>
          </a:p>
          <a:p>
            <a:r>
              <a:rPr lang="ru-RU" sz="1050" b="1" dirty="0">
                <a:solidFill>
                  <a:schemeClr val="tx1"/>
                </a:solidFill>
                <a:latin typeface="Book Antiqua" panose="02040602050305030304" pitchFamily="18" charset="0"/>
              </a:rPr>
              <a:t>1.3. Доступность и актуальность информации о деятельности организации культуры, </a:t>
            </a:r>
            <a:r>
              <a:rPr lang="ru-RU" sz="1050" b="1" dirty="0" err="1">
                <a:solidFill>
                  <a:schemeClr val="tx1"/>
                </a:solidFill>
                <a:latin typeface="Book Antiqua" panose="02040602050305030304" pitchFamily="18" charset="0"/>
              </a:rPr>
              <a:t>размещенной</a:t>
            </a:r>
            <a:r>
              <a:rPr lang="ru-RU" sz="1050" b="1" dirty="0">
                <a:solidFill>
                  <a:schemeClr val="tx1"/>
                </a:solidFill>
                <a:latin typeface="Book Antiqua" panose="02040602050305030304" pitchFamily="18" charset="0"/>
              </a:rPr>
              <a:t> на территории организации</a:t>
            </a:r>
          </a:p>
        </p:txBody>
      </p:sp>
      <p:sp>
        <p:nvSpPr>
          <p:cNvPr id="16" name="Блок-схема: альтернативный процесс 15"/>
          <p:cNvSpPr/>
          <p:nvPr/>
        </p:nvSpPr>
        <p:spPr>
          <a:xfrm>
            <a:off x="2926827" y="3915807"/>
            <a:ext cx="8665097" cy="620825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00" b="1" dirty="0">
                <a:solidFill>
                  <a:schemeClr val="tx1"/>
                </a:solidFill>
                <a:latin typeface="Book Antiqua" panose="02040602050305030304" pitchFamily="18" charset="0"/>
              </a:rPr>
              <a:t>3.1. Соблюдение режима работы организацией культуры</a:t>
            </a:r>
          </a:p>
          <a:p>
            <a:r>
              <a:rPr lang="ru-RU" sz="1100" b="1" dirty="0">
                <a:solidFill>
                  <a:schemeClr val="tx1"/>
                </a:solidFill>
                <a:latin typeface="Book Antiqua" panose="02040602050305030304" pitchFamily="18" charset="0"/>
              </a:rPr>
              <a:t>3.2. Соблюдение установленных (заявленных) сроков предоставления услуг организацией культуры</a:t>
            </a:r>
          </a:p>
        </p:txBody>
      </p:sp>
      <p:sp>
        <p:nvSpPr>
          <p:cNvPr id="18" name="Блок-схема: альтернативный процесс 17"/>
          <p:cNvSpPr/>
          <p:nvPr/>
        </p:nvSpPr>
        <p:spPr>
          <a:xfrm>
            <a:off x="2920257" y="4767915"/>
            <a:ext cx="8672759" cy="786063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00" b="1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4.1. Доброжелательность и вежливость персонала организации культуры</a:t>
            </a:r>
          </a:p>
          <a:p>
            <a:r>
              <a:rPr lang="ru-RU" sz="1100" b="1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4.2. Компетентность персонала организации культуры</a:t>
            </a:r>
            <a:endParaRPr lang="ru-RU" sz="1100" b="1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sp>
        <p:nvSpPr>
          <p:cNvPr id="20" name="Блок-схема: альтернативный процесс 19"/>
          <p:cNvSpPr/>
          <p:nvPr/>
        </p:nvSpPr>
        <p:spPr>
          <a:xfrm>
            <a:off x="2910187" y="5648160"/>
            <a:ext cx="8689400" cy="1137576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00" b="1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5.1. Общая </a:t>
            </a:r>
            <a:r>
              <a:rPr lang="ru-RU" sz="1100" b="1" dirty="0" err="1" smtClean="0">
                <a:solidFill>
                  <a:schemeClr val="tx1"/>
                </a:solidFill>
                <a:latin typeface="Book Antiqua" panose="02040602050305030304" pitchFamily="18" charset="0"/>
              </a:rPr>
              <a:t>удовлетворенность</a:t>
            </a:r>
            <a:r>
              <a:rPr lang="ru-RU" sz="1100" b="1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 качеством оказания услуг организацией культуры</a:t>
            </a:r>
          </a:p>
          <a:p>
            <a:r>
              <a:rPr lang="ru-RU" sz="1100" b="1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5.2. </a:t>
            </a:r>
            <a:r>
              <a:rPr lang="ru-RU" sz="1100" b="1" dirty="0" err="1" smtClean="0">
                <a:solidFill>
                  <a:schemeClr val="tx1"/>
                </a:solidFill>
                <a:latin typeface="Book Antiqua" panose="02040602050305030304" pitchFamily="18" charset="0"/>
              </a:rPr>
              <a:t>Удовлетворенность</a:t>
            </a:r>
            <a:r>
              <a:rPr lang="ru-RU" sz="1100" b="1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 материально-техническим обеспечением организации культуры</a:t>
            </a:r>
          </a:p>
          <a:p>
            <a:r>
              <a:rPr lang="ru-RU" sz="1100" b="1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5.3. </a:t>
            </a:r>
            <a:r>
              <a:rPr lang="ru-RU" sz="1100" b="1" dirty="0" err="1" smtClean="0">
                <a:solidFill>
                  <a:schemeClr val="tx1"/>
                </a:solidFill>
                <a:latin typeface="Book Antiqua" panose="02040602050305030304" pitchFamily="18" charset="0"/>
              </a:rPr>
              <a:t>Удовлетворенность</a:t>
            </a:r>
            <a:r>
              <a:rPr lang="ru-RU" sz="1100" b="1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 качеством и полнотой информации о деятельности организации культуры, </a:t>
            </a:r>
            <a:r>
              <a:rPr lang="ru-RU" sz="1100" b="1" dirty="0" err="1" smtClean="0">
                <a:solidFill>
                  <a:schemeClr val="tx1"/>
                </a:solidFill>
                <a:latin typeface="Book Antiqua" panose="02040602050305030304" pitchFamily="18" charset="0"/>
              </a:rPr>
              <a:t>размещенной</a:t>
            </a:r>
            <a:r>
              <a:rPr lang="ru-RU" sz="1100" b="1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 на официальном сайте организации культуры в сети Интернет</a:t>
            </a:r>
          </a:p>
          <a:p>
            <a:r>
              <a:rPr lang="ru-RU" sz="1100" b="1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5.4. </a:t>
            </a:r>
            <a:r>
              <a:rPr lang="ru-RU" sz="1100" b="1" dirty="0" err="1" smtClean="0">
                <a:solidFill>
                  <a:schemeClr val="tx1"/>
                </a:solidFill>
                <a:latin typeface="Book Antiqua" panose="02040602050305030304" pitchFamily="18" charset="0"/>
              </a:rPr>
              <a:t>Удовлетворенность</a:t>
            </a:r>
            <a:r>
              <a:rPr lang="ru-RU" sz="1100" b="1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 качеством и содержанием полиграфических материалов организации культуры</a:t>
            </a:r>
          </a:p>
          <a:p>
            <a:endParaRPr lang="ru-RU" sz="1200" b="1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sp>
        <p:nvSpPr>
          <p:cNvPr id="17" name="Блок-схема: альтернативный процесс 16"/>
          <p:cNvSpPr/>
          <p:nvPr/>
        </p:nvSpPr>
        <p:spPr>
          <a:xfrm>
            <a:off x="641323" y="1709769"/>
            <a:ext cx="1954246" cy="795156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dirty="0">
                <a:solidFill>
                  <a:schemeClr val="tx1"/>
                </a:solidFill>
                <a:latin typeface="Book Antiqua" panose="0204060205030503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Открытость и доступность информации об организации культуры</a:t>
            </a:r>
          </a:p>
        </p:txBody>
      </p:sp>
      <p:sp>
        <p:nvSpPr>
          <p:cNvPr id="22" name="Блок-схема: альтернативный процесс 21"/>
          <p:cNvSpPr/>
          <p:nvPr/>
        </p:nvSpPr>
        <p:spPr>
          <a:xfrm>
            <a:off x="594909" y="2703173"/>
            <a:ext cx="1917045" cy="843670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 smtClean="0">
                <a:solidFill>
                  <a:schemeClr val="tx1"/>
                </a:solidFill>
                <a:latin typeface="Book Antiqua" panose="0204060205030503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sz="1050" b="1" dirty="0">
                <a:solidFill>
                  <a:schemeClr val="tx1"/>
                </a:solidFill>
                <a:latin typeface="Book Antiqua" panose="0204060205030503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Комфортность условий предоставления услуг и доступность их получения</a:t>
            </a:r>
          </a:p>
        </p:txBody>
      </p:sp>
      <p:sp>
        <p:nvSpPr>
          <p:cNvPr id="23" name="Блок-схема: альтернативный процесс 22"/>
          <p:cNvSpPr/>
          <p:nvPr/>
        </p:nvSpPr>
        <p:spPr>
          <a:xfrm>
            <a:off x="594909" y="3754609"/>
            <a:ext cx="1949521" cy="836568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>
                <a:solidFill>
                  <a:schemeClr val="tx1"/>
                </a:solidFill>
                <a:latin typeface="Book Antiqua" panose="0204060205030503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Время ожидания предоставления услуги</a:t>
            </a:r>
          </a:p>
        </p:txBody>
      </p:sp>
      <p:sp>
        <p:nvSpPr>
          <p:cNvPr id="24" name="Блок-схема: альтернативный процесс 23"/>
          <p:cNvSpPr/>
          <p:nvPr/>
        </p:nvSpPr>
        <p:spPr>
          <a:xfrm>
            <a:off x="594909" y="4767915"/>
            <a:ext cx="1917045" cy="885682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>
                <a:solidFill>
                  <a:schemeClr val="tx1"/>
                </a:solidFill>
                <a:latin typeface="Book Antiqua" panose="0204060205030503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Доброжелательность, вежливость, компетентность работников организации культуры</a:t>
            </a:r>
          </a:p>
        </p:txBody>
      </p:sp>
      <p:sp>
        <p:nvSpPr>
          <p:cNvPr id="25" name="Блок-схема: альтернативный процесс 24"/>
          <p:cNvSpPr/>
          <p:nvPr/>
        </p:nvSpPr>
        <p:spPr>
          <a:xfrm>
            <a:off x="594909" y="5819351"/>
            <a:ext cx="1917045" cy="757750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 err="1" smtClean="0">
                <a:solidFill>
                  <a:schemeClr val="tx1"/>
                </a:solidFill>
                <a:latin typeface="Book Antiqua" panose="0204060205030503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Удовлетворенность</a:t>
            </a:r>
            <a:r>
              <a:rPr lang="ru-RU" sz="1050" b="1" dirty="0" smtClean="0">
                <a:solidFill>
                  <a:schemeClr val="tx1"/>
                </a:solidFill>
                <a:latin typeface="Book Antiqua" panose="0204060205030503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 </a:t>
            </a:r>
            <a:r>
              <a:rPr lang="ru-RU" sz="1050" b="1" dirty="0">
                <a:solidFill>
                  <a:schemeClr val="tx1"/>
                </a:solidFill>
                <a:latin typeface="Book Antiqua" panose="0204060205030503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качеством оказания услуг</a:t>
            </a:r>
          </a:p>
        </p:txBody>
      </p:sp>
      <p:sp>
        <p:nvSpPr>
          <p:cNvPr id="2" name="Овал 1"/>
          <p:cNvSpPr/>
          <p:nvPr/>
        </p:nvSpPr>
        <p:spPr>
          <a:xfrm>
            <a:off x="196676" y="1894081"/>
            <a:ext cx="488825" cy="449704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1</a:t>
            </a:r>
            <a:endParaRPr lang="ru-RU" b="1" dirty="0"/>
          </a:p>
        </p:txBody>
      </p:sp>
      <p:sp>
        <p:nvSpPr>
          <p:cNvPr id="19" name="Овал 18"/>
          <p:cNvSpPr/>
          <p:nvPr/>
        </p:nvSpPr>
        <p:spPr>
          <a:xfrm>
            <a:off x="213317" y="2868990"/>
            <a:ext cx="488825" cy="449704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2</a:t>
            </a:r>
          </a:p>
        </p:txBody>
      </p:sp>
      <p:sp>
        <p:nvSpPr>
          <p:cNvPr id="21" name="Овал 20"/>
          <p:cNvSpPr/>
          <p:nvPr/>
        </p:nvSpPr>
        <p:spPr>
          <a:xfrm>
            <a:off x="213317" y="3915808"/>
            <a:ext cx="488825" cy="449704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3</a:t>
            </a:r>
          </a:p>
        </p:txBody>
      </p:sp>
      <p:sp>
        <p:nvSpPr>
          <p:cNvPr id="26" name="Овал 25"/>
          <p:cNvSpPr/>
          <p:nvPr/>
        </p:nvSpPr>
        <p:spPr>
          <a:xfrm>
            <a:off x="196676" y="4936094"/>
            <a:ext cx="488825" cy="449704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4</a:t>
            </a:r>
          </a:p>
        </p:txBody>
      </p:sp>
      <p:sp>
        <p:nvSpPr>
          <p:cNvPr id="27" name="Овал 26"/>
          <p:cNvSpPr/>
          <p:nvPr/>
        </p:nvSpPr>
        <p:spPr>
          <a:xfrm>
            <a:off x="180035" y="5956380"/>
            <a:ext cx="488825" cy="449704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41749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918"/>
            <a:ext cx="12203860" cy="687991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0871" y="1672461"/>
            <a:ext cx="9045388" cy="4001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26695" indent="-226695" algn="ctr">
              <a:spcAft>
                <a:spcPts val="0"/>
              </a:spcAft>
            </a:pPr>
            <a:endParaRPr lang="ru-RU" sz="2000" kern="150" dirty="0">
              <a:solidFill>
                <a:srgbClr val="002060"/>
              </a:solidFill>
              <a:effectLst/>
              <a:latin typeface="Arial" panose="020B0604020202020204" pitchFamily="34" charset="0"/>
              <a:ea typeface="Droid Sans Fallback"/>
              <a:cs typeface="DejaVu Sans Condensed" panose="020B0606030804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90267" y="420017"/>
            <a:ext cx="7038095" cy="82471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latin typeface="Book Antiqua" panose="02040602050305030304" pitchFamily="18" charset="0"/>
              </a:rPr>
              <a:t>              Параметры </a:t>
            </a:r>
            <a:r>
              <a:rPr lang="ru-RU" sz="2800" b="1" dirty="0">
                <a:latin typeface="Book Antiqua" panose="02040602050305030304" pitchFamily="18" charset="0"/>
              </a:rPr>
              <a:t>исследования</a:t>
            </a:r>
            <a:endParaRPr lang="ru-RU" sz="2800" dirty="0">
              <a:latin typeface="Book Antiqua" panose="02040602050305030304" pitchFamily="18" charset="0"/>
            </a:endParaRPr>
          </a:p>
        </p:txBody>
      </p:sp>
      <p:sp>
        <p:nvSpPr>
          <p:cNvPr id="20" name="Блок-схема: альтернативный процесс 19"/>
          <p:cNvSpPr/>
          <p:nvPr/>
        </p:nvSpPr>
        <p:spPr>
          <a:xfrm>
            <a:off x="2426668" y="1439724"/>
            <a:ext cx="8672759" cy="1035512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200" b="1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7509" y="1656081"/>
            <a:ext cx="58924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477621" y="1565699"/>
            <a:ext cx="8284509" cy="73994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400" b="1" kern="150" spc="-10" dirty="0">
                <a:solidFill>
                  <a:schemeClr val="bg1"/>
                </a:solidFill>
                <a:latin typeface="Book Antiqua" panose="02040602050305030304" pitchFamily="18" charset="0"/>
                <a:ea typeface="Droid Sans Fallback"/>
              </a:rPr>
              <a:t>Перечень организаций культуры, подлежащих независимой оценке в 2017 г</a:t>
            </a:r>
            <a:r>
              <a:rPr lang="ru-RU" sz="1400" b="1" kern="150" spc="-10" dirty="0" smtClean="0">
                <a:solidFill>
                  <a:schemeClr val="bg1"/>
                </a:solidFill>
                <a:latin typeface="Book Antiqua" panose="02040602050305030304" pitchFamily="18" charset="0"/>
                <a:ea typeface="Droid Sans Fallback"/>
              </a:rPr>
              <a:t>. (</a:t>
            </a:r>
            <a:r>
              <a:rPr lang="ru-RU" sz="1400" b="1" kern="150" spc="-10" dirty="0" err="1" smtClean="0">
                <a:solidFill>
                  <a:schemeClr val="bg1"/>
                </a:solidFill>
                <a:latin typeface="Book Antiqua" panose="02040602050305030304" pitchFamily="18" charset="0"/>
                <a:ea typeface="Droid Sans Fallback"/>
              </a:rPr>
              <a:t>утвержден</a:t>
            </a:r>
            <a:r>
              <a:rPr lang="ru-RU" sz="1400" b="1" kern="150" spc="-10" dirty="0" smtClean="0">
                <a:solidFill>
                  <a:schemeClr val="bg1"/>
                </a:solidFill>
                <a:latin typeface="Book Antiqua" panose="02040602050305030304" pitchFamily="18" charset="0"/>
                <a:ea typeface="Droid Sans Fallback"/>
              </a:rPr>
              <a:t> </a:t>
            </a:r>
            <a:r>
              <a:rPr lang="ru-RU" sz="1400" b="1" kern="150" spc="-10" dirty="0">
                <a:solidFill>
                  <a:schemeClr val="bg1"/>
                </a:solidFill>
                <a:latin typeface="Book Antiqua" panose="02040602050305030304" pitchFamily="18" charset="0"/>
                <a:ea typeface="Droid Sans Fallback"/>
              </a:rPr>
              <a:t>Общественным </a:t>
            </a:r>
            <a:r>
              <a:rPr lang="ru-RU" sz="1400" b="1" kern="150" spc="-10" dirty="0" smtClean="0">
                <a:solidFill>
                  <a:schemeClr val="bg1"/>
                </a:solidFill>
                <a:latin typeface="Book Antiqua" panose="02040602050305030304" pitchFamily="18" charset="0"/>
                <a:ea typeface="Droid Sans Fallback"/>
              </a:rPr>
              <a:t>советом </a:t>
            </a:r>
            <a:r>
              <a:rPr lang="ru-RU" sz="1400" b="1" kern="150" spc="-10" dirty="0" smtClean="0">
                <a:solidFill>
                  <a:schemeClr val="bg1"/>
                </a:solidFill>
                <a:latin typeface="Book Antiqua" panose="02040602050305030304" pitchFamily="18" charset="0"/>
                <a:ea typeface="Arial Unicode MS" panose="020B0604020202020204" pitchFamily="34" charset="-128"/>
              </a:rPr>
              <a:t> </a:t>
            </a:r>
            <a:r>
              <a:rPr lang="ru-RU" sz="1400" b="1" kern="150" spc="-10" dirty="0">
                <a:solidFill>
                  <a:schemeClr val="bg1"/>
                </a:solidFill>
                <a:latin typeface="Book Antiqua" panose="02040602050305030304" pitchFamily="18" charset="0"/>
                <a:ea typeface="Arial Unicode MS" panose="020B0604020202020204" pitchFamily="34" charset="-128"/>
              </a:rPr>
              <a:t>13 июня 2017 г.),  </a:t>
            </a:r>
            <a:r>
              <a:rPr lang="ru-RU" sz="1400" b="1" kern="150" spc="-10" dirty="0" smtClean="0">
                <a:solidFill>
                  <a:schemeClr val="bg1"/>
                </a:solidFill>
                <a:latin typeface="Book Antiqua" panose="02040602050305030304" pitchFamily="18" charset="0"/>
                <a:ea typeface="Arial Unicode MS" panose="020B0604020202020204" pitchFamily="34" charset="-128"/>
              </a:rPr>
              <a:t>включающий </a:t>
            </a:r>
            <a:r>
              <a:rPr lang="ru-RU" sz="1400" b="1" kern="150" dirty="0">
                <a:solidFill>
                  <a:schemeClr val="bg1"/>
                </a:solidFill>
                <a:latin typeface="Book Antiqua" panose="02040602050305030304" pitchFamily="18" charset="0"/>
                <a:ea typeface="Arial Unicode MS" panose="020B0604020202020204" pitchFamily="34" charset="-128"/>
              </a:rPr>
              <a:t>57 организаций</a:t>
            </a:r>
            <a:r>
              <a:rPr lang="ru-RU" sz="1400" b="1" kern="150" dirty="0" smtClean="0">
                <a:solidFill>
                  <a:schemeClr val="bg1"/>
                </a:solidFill>
                <a:latin typeface="Book Antiqua" panose="02040602050305030304" pitchFamily="18" charset="0"/>
                <a:ea typeface="Arial Unicode MS" panose="020B0604020202020204" pitchFamily="34" charset="-128"/>
              </a:rPr>
              <a:t>,</a:t>
            </a:r>
          </a:p>
          <a:p>
            <a:pPr algn="ctr"/>
            <a:r>
              <a:rPr lang="ru-RU" sz="1400" b="1" kern="150" dirty="0" smtClean="0">
                <a:solidFill>
                  <a:schemeClr val="bg1"/>
                </a:solidFill>
                <a:latin typeface="Book Antiqua" panose="02040602050305030304" pitchFamily="18" charset="0"/>
                <a:ea typeface="Arial Unicode MS" panose="020B0604020202020204" pitchFamily="34" charset="-128"/>
              </a:rPr>
              <a:t> </a:t>
            </a:r>
            <a:r>
              <a:rPr lang="ru-RU" sz="1400" b="1" kern="150" dirty="0">
                <a:solidFill>
                  <a:schemeClr val="bg1"/>
                </a:solidFill>
                <a:latin typeface="Book Antiqua" panose="02040602050305030304" pitchFamily="18" charset="0"/>
                <a:ea typeface="Arial Unicode MS" panose="020B0604020202020204" pitchFamily="34" charset="-128"/>
              </a:rPr>
              <a:t>в том числе:</a:t>
            </a:r>
            <a:endParaRPr lang="ru-RU" sz="1400" b="1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2856892" y="2431616"/>
            <a:ext cx="333375" cy="330877"/>
          </a:xfrm>
          <a:prstGeom prst="downArrow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>
            <a:off x="4861228" y="2413614"/>
            <a:ext cx="333375" cy="337281"/>
          </a:xfrm>
          <a:prstGeom prst="downArrow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низ 20"/>
          <p:cNvSpPr/>
          <p:nvPr/>
        </p:nvSpPr>
        <p:spPr>
          <a:xfrm>
            <a:off x="6482442" y="2422927"/>
            <a:ext cx="333375" cy="373640"/>
          </a:xfrm>
          <a:prstGeom prst="downArrow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низ 25"/>
          <p:cNvSpPr/>
          <p:nvPr/>
        </p:nvSpPr>
        <p:spPr>
          <a:xfrm>
            <a:off x="8153403" y="2431616"/>
            <a:ext cx="333375" cy="359451"/>
          </a:xfrm>
          <a:prstGeom prst="downArrow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низ 26"/>
          <p:cNvSpPr/>
          <p:nvPr/>
        </p:nvSpPr>
        <p:spPr>
          <a:xfrm>
            <a:off x="9838436" y="2425211"/>
            <a:ext cx="333375" cy="337281"/>
          </a:xfrm>
          <a:prstGeom prst="downArrow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Блок-схема: альтернативный процесс 27"/>
          <p:cNvSpPr/>
          <p:nvPr/>
        </p:nvSpPr>
        <p:spPr>
          <a:xfrm>
            <a:off x="2001372" y="2786043"/>
            <a:ext cx="1923030" cy="516355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latin typeface="Book Antiqua" panose="02040602050305030304" pitchFamily="18" charset="0"/>
              </a:rPr>
              <a:t>32 </a:t>
            </a:r>
            <a:r>
              <a:rPr lang="ru-RU" sz="1200" b="1" dirty="0" smtClean="0">
                <a:latin typeface="Book Antiqua" panose="02040602050305030304" pitchFamily="18" charset="0"/>
              </a:rPr>
              <a:t>организации</a:t>
            </a:r>
          </a:p>
          <a:p>
            <a:pPr algn="ctr"/>
            <a:r>
              <a:rPr lang="ru-RU" sz="1200" b="1" dirty="0" smtClean="0">
                <a:latin typeface="Book Antiqua" panose="02040602050305030304" pitchFamily="18" charset="0"/>
              </a:rPr>
              <a:t> </a:t>
            </a:r>
            <a:r>
              <a:rPr lang="ru-RU" sz="1200" b="1" dirty="0">
                <a:latin typeface="Book Antiqua" panose="02040602050305030304" pitchFamily="18" charset="0"/>
              </a:rPr>
              <a:t>культурно-досугового типа</a:t>
            </a:r>
            <a:endParaRPr lang="ru-RU" sz="1200" b="1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sp>
        <p:nvSpPr>
          <p:cNvPr id="29" name="Блок-схема: альтернативный процесс 28"/>
          <p:cNvSpPr/>
          <p:nvPr/>
        </p:nvSpPr>
        <p:spPr>
          <a:xfrm>
            <a:off x="4315090" y="2800838"/>
            <a:ext cx="1425653" cy="511330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latin typeface="Book Antiqua" panose="02040602050305030304" pitchFamily="18" charset="0"/>
              </a:rPr>
              <a:t>19 библиотек</a:t>
            </a:r>
            <a:endParaRPr lang="ru-RU" sz="1200" b="1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sp>
        <p:nvSpPr>
          <p:cNvPr id="30" name="Блок-схема: альтернативный процесс 29"/>
          <p:cNvSpPr/>
          <p:nvPr/>
        </p:nvSpPr>
        <p:spPr>
          <a:xfrm>
            <a:off x="5994356" y="2806824"/>
            <a:ext cx="1373248" cy="495574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latin typeface="Book Antiqua" panose="02040602050305030304" pitchFamily="18" charset="0"/>
              </a:rPr>
              <a:t>4 музея</a:t>
            </a:r>
            <a:endParaRPr lang="ru-RU" sz="1200" b="1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sp>
        <p:nvSpPr>
          <p:cNvPr id="31" name="Блок-схема: альтернативный процесс 30"/>
          <p:cNvSpPr/>
          <p:nvPr/>
        </p:nvSpPr>
        <p:spPr>
          <a:xfrm>
            <a:off x="7552948" y="2806824"/>
            <a:ext cx="1511938" cy="495574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latin typeface="Book Antiqua" panose="02040602050305030304" pitchFamily="18" charset="0"/>
              </a:rPr>
              <a:t>1 парк культуры и отдыха</a:t>
            </a:r>
            <a:endParaRPr lang="ru-RU" sz="1200" b="1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sp>
        <p:nvSpPr>
          <p:cNvPr id="32" name="Блок-схема: альтернативный процесс 31"/>
          <p:cNvSpPr/>
          <p:nvPr/>
        </p:nvSpPr>
        <p:spPr>
          <a:xfrm>
            <a:off x="9318499" y="2803094"/>
            <a:ext cx="1373248" cy="516355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latin typeface="Book Antiqua" panose="02040602050305030304" pitchFamily="18" charset="0"/>
              </a:rPr>
              <a:t>1 зоопарк</a:t>
            </a:r>
            <a:endParaRPr lang="ru-RU" sz="1200" b="1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sp>
        <p:nvSpPr>
          <p:cNvPr id="33" name="Блок-схема: альтернативный процесс 32"/>
          <p:cNvSpPr/>
          <p:nvPr/>
        </p:nvSpPr>
        <p:spPr>
          <a:xfrm>
            <a:off x="4839251" y="3717240"/>
            <a:ext cx="2799799" cy="1164650"/>
          </a:xfrm>
          <a:prstGeom prst="flowChartAlternateProcess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Book Antiqua" panose="02040602050305030304" pitchFamily="18" charset="0"/>
              </a:rPr>
              <a:t>Методы исследования</a:t>
            </a:r>
            <a:endParaRPr lang="ru-RU" b="1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sp>
        <p:nvSpPr>
          <p:cNvPr id="34" name="Блок-схема: альтернативный процесс 33"/>
          <p:cNvSpPr/>
          <p:nvPr/>
        </p:nvSpPr>
        <p:spPr>
          <a:xfrm>
            <a:off x="3894043" y="5288261"/>
            <a:ext cx="4690214" cy="1219200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FF00"/>
                </a:solidFill>
                <a:latin typeface="Book Antiqua" panose="02040602050305030304" pitchFamily="18" charset="0"/>
              </a:rPr>
              <a:t>Анкетный опрос получателей услуг</a:t>
            </a:r>
          </a:p>
          <a:p>
            <a:pPr algn="ctr"/>
            <a:r>
              <a:rPr lang="ru-RU" sz="1200" dirty="0" smtClean="0">
                <a:latin typeface="Book Antiqua" panose="02040602050305030304" pitchFamily="18" charset="0"/>
              </a:rPr>
              <a:t>опрошено </a:t>
            </a:r>
            <a:r>
              <a:rPr lang="ru-RU" sz="1200" dirty="0">
                <a:latin typeface="Book Antiqua" panose="02040602050305030304" pitchFamily="18" charset="0"/>
              </a:rPr>
              <a:t>2 390 чел., в том числе в организациях культурно-досугового типа — 1 440 чел., библиотеках — 730 чел</a:t>
            </a:r>
            <a:r>
              <a:rPr lang="ru-RU" sz="1200" dirty="0" smtClean="0">
                <a:latin typeface="Book Antiqua" panose="02040602050305030304" pitchFamily="18" charset="0"/>
              </a:rPr>
              <a:t>.,</a:t>
            </a:r>
          </a:p>
          <a:p>
            <a:pPr algn="ctr"/>
            <a:r>
              <a:rPr lang="ru-RU" sz="1200" dirty="0" smtClean="0">
                <a:latin typeface="Book Antiqua" panose="02040602050305030304" pitchFamily="18" charset="0"/>
              </a:rPr>
              <a:t> </a:t>
            </a:r>
            <a:r>
              <a:rPr lang="ru-RU" sz="1200" dirty="0">
                <a:latin typeface="Book Antiqua" panose="02040602050305030304" pitchFamily="18" charset="0"/>
              </a:rPr>
              <a:t>музеях — 120 чел., парке культуры и отдыха — 50 чел., зоопарке — 50 чел.</a:t>
            </a:r>
          </a:p>
        </p:txBody>
      </p:sp>
      <p:sp>
        <p:nvSpPr>
          <p:cNvPr id="35" name="Блок-схема: альтернативный процесс 34"/>
          <p:cNvSpPr/>
          <p:nvPr/>
        </p:nvSpPr>
        <p:spPr>
          <a:xfrm>
            <a:off x="8184528" y="3703006"/>
            <a:ext cx="3569322" cy="1150494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FFFF00"/>
                </a:solidFill>
                <a:latin typeface="Book Antiqua" panose="02040602050305030304" pitchFamily="18" charset="0"/>
              </a:rPr>
              <a:t>Социологическое </a:t>
            </a:r>
            <a:r>
              <a:rPr lang="ru-RU" sz="1400" b="1" dirty="0" smtClean="0">
                <a:solidFill>
                  <a:srgbClr val="FFFF00"/>
                </a:solidFill>
                <a:latin typeface="Book Antiqua" panose="02040602050305030304" pitchFamily="18" charset="0"/>
              </a:rPr>
              <a:t>наблюдение</a:t>
            </a:r>
          </a:p>
          <a:p>
            <a:pPr algn="ctr"/>
            <a:r>
              <a:rPr lang="ru-RU" sz="1200" b="1" dirty="0">
                <a:latin typeface="Book Antiqua" panose="02040602050305030304" pitchFamily="18" charset="0"/>
              </a:rPr>
              <a:t>о</a:t>
            </a:r>
            <a:r>
              <a:rPr lang="ru-RU" sz="1200" b="1" dirty="0" smtClean="0">
                <a:latin typeface="Book Antiqua" panose="02040602050305030304" pitchFamily="18" charset="0"/>
              </a:rPr>
              <a:t>ценено 57 организаций</a:t>
            </a:r>
            <a:endParaRPr lang="ru-RU" sz="1200" b="1" dirty="0">
              <a:latin typeface="Book Antiqua" panose="02040602050305030304" pitchFamily="18" charset="0"/>
            </a:endParaRPr>
          </a:p>
        </p:txBody>
      </p:sp>
      <p:sp>
        <p:nvSpPr>
          <p:cNvPr id="37" name="Блок-схема: альтернативный процесс 36"/>
          <p:cNvSpPr/>
          <p:nvPr/>
        </p:nvSpPr>
        <p:spPr>
          <a:xfrm>
            <a:off x="727641" y="3760999"/>
            <a:ext cx="3574931" cy="1092501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200" dirty="0" smtClean="0">
              <a:latin typeface="Book Antiqua" panose="02040602050305030304" pitchFamily="18" charset="0"/>
            </a:endParaRPr>
          </a:p>
          <a:p>
            <a:pPr algn="ctr"/>
            <a:r>
              <a:rPr lang="ru-RU" sz="1400" b="1" dirty="0" smtClean="0">
                <a:solidFill>
                  <a:srgbClr val="FFFF00"/>
                </a:solidFill>
                <a:latin typeface="Book Antiqua" panose="02040602050305030304" pitchFamily="18" charset="0"/>
              </a:rPr>
              <a:t>Анализ </a:t>
            </a:r>
            <a:r>
              <a:rPr lang="ru-RU" sz="1400" b="1" dirty="0">
                <a:solidFill>
                  <a:srgbClr val="FFFF00"/>
                </a:solidFill>
                <a:latin typeface="Book Antiqua" panose="02040602050305030304" pitchFamily="18" charset="0"/>
              </a:rPr>
              <a:t>информации, </a:t>
            </a:r>
            <a:r>
              <a:rPr lang="ru-RU" sz="1400" b="1" dirty="0" err="1">
                <a:solidFill>
                  <a:srgbClr val="FFFF00"/>
                </a:solidFill>
                <a:latin typeface="Book Antiqua" panose="02040602050305030304" pitchFamily="18" charset="0"/>
              </a:rPr>
              <a:t>размещенной</a:t>
            </a:r>
            <a:r>
              <a:rPr lang="ru-RU" sz="1400" b="1" dirty="0">
                <a:solidFill>
                  <a:srgbClr val="FFFF00"/>
                </a:solidFill>
                <a:latin typeface="Book Antiqua" panose="02040602050305030304" pitchFamily="18" charset="0"/>
              </a:rPr>
              <a:t> на официальных сайтах организаций в сети </a:t>
            </a:r>
            <a:r>
              <a:rPr lang="ru-RU" sz="1400" b="1" dirty="0" smtClean="0">
                <a:solidFill>
                  <a:srgbClr val="FFFF00"/>
                </a:solidFill>
                <a:latin typeface="Book Antiqua" panose="02040602050305030304" pitchFamily="18" charset="0"/>
              </a:rPr>
              <a:t>Интернет</a:t>
            </a:r>
          </a:p>
          <a:p>
            <a:pPr algn="ctr"/>
            <a:r>
              <a:rPr lang="ru-RU" sz="1200" dirty="0">
                <a:latin typeface="Book Antiqua" panose="02040602050305030304" pitchFamily="18" charset="0"/>
              </a:rPr>
              <a:t>о</a:t>
            </a:r>
            <a:r>
              <a:rPr lang="ru-RU" sz="1200" dirty="0" smtClean="0">
                <a:latin typeface="Book Antiqua" panose="02040602050305030304" pitchFamily="18" charset="0"/>
              </a:rPr>
              <a:t>ценено 57 организаций</a:t>
            </a:r>
            <a:endParaRPr lang="ru-RU" sz="1200" dirty="0">
              <a:latin typeface="Book Antiqua" panose="02040602050305030304" pitchFamily="18" charset="0"/>
            </a:endParaRPr>
          </a:p>
        </p:txBody>
      </p:sp>
      <p:sp>
        <p:nvSpPr>
          <p:cNvPr id="14" name="Стрелка вниз 13"/>
          <p:cNvSpPr/>
          <p:nvPr/>
        </p:nvSpPr>
        <p:spPr>
          <a:xfrm>
            <a:off x="6076424" y="4853500"/>
            <a:ext cx="378082" cy="404017"/>
          </a:xfrm>
          <a:prstGeom prst="downArrow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7614511" y="4092175"/>
            <a:ext cx="570017" cy="416725"/>
          </a:xfrm>
          <a:prstGeom prst="rightArrow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трелка вправо 40"/>
          <p:cNvSpPr/>
          <p:nvPr/>
        </p:nvSpPr>
        <p:spPr>
          <a:xfrm rot="10800000">
            <a:off x="4335573" y="4091529"/>
            <a:ext cx="498069" cy="396460"/>
          </a:xfrm>
          <a:prstGeom prst="rightArrow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137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60" y="0"/>
            <a:ext cx="12203860" cy="685134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0871" y="1672461"/>
            <a:ext cx="9045388" cy="4001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26695" indent="-226695" algn="ctr">
              <a:spcAft>
                <a:spcPts val="0"/>
              </a:spcAft>
            </a:pPr>
            <a:endParaRPr lang="ru-RU" sz="2000" kern="150" dirty="0">
              <a:solidFill>
                <a:srgbClr val="002060"/>
              </a:solidFill>
              <a:effectLst/>
              <a:latin typeface="Arial" panose="020B0604020202020204" pitchFamily="34" charset="0"/>
              <a:ea typeface="Droid Sans Fallback"/>
              <a:cs typeface="DejaVu Sans Condensed" panose="020B0606030804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35474" y="447407"/>
            <a:ext cx="7960680" cy="10407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Book Antiqua" panose="02040602050305030304" pitchFamily="18" charset="0"/>
              </a:rPr>
              <a:t>Д</a:t>
            </a:r>
            <a:r>
              <a:rPr lang="ru-RU" sz="2000" b="1" dirty="0" smtClean="0">
                <a:latin typeface="Book Antiqua" panose="02040602050305030304" pitchFamily="18" charset="0"/>
              </a:rPr>
              <a:t>оступность </a:t>
            </a:r>
            <a:r>
              <a:rPr lang="ru-RU" sz="2000" b="1" dirty="0">
                <a:latin typeface="Book Antiqua" panose="02040602050305030304" pitchFamily="18" charset="0"/>
              </a:rPr>
              <a:t>услуг </a:t>
            </a:r>
            <a:r>
              <a:rPr lang="ru-RU" sz="2000" b="1" dirty="0" smtClean="0">
                <a:latin typeface="Book Antiqua" panose="02040602050305030304" pitchFamily="18" charset="0"/>
              </a:rPr>
              <a:t>для лиц с ограниченными возможностями здоровья (показатель </a:t>
            </a:r>
            <a:r>
              <a:rPr lang="ru-RU" sz="2000" b="1" dirty="0">
                <a:latin typeface="Book Antiqua" panose="02040602050305030304" pitchFamily="18" charset="0"/>
              </a:rPr>
              <a:t>2.5.)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7509" y="1656081"/>
            <a:ext cx="58924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37" name="Блок-схема: альтернативный процесс 36"/>
          <p:cNvSpPr/>
          <p:nvPr/>
        </p:nvSpPr>
        <p:spPr>
          <a:xfrm>
            <a:off x="2477622" y="1720088"/>
            <a:ext cx="7876384" cy="960810"/>
          </a:xfrm>
          <a:prstGeom prst="flowChartAlternateProcess">
            <a:avLst/>
          </a:prstGeom>
          <a:solidFill>
            <a:srgbClr val="0070C0"/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FFFF00"/>
                </a:solidFill>
                <a:latin typeface="Book Antiqua" panose="02040602050305030304" pitchFamily="18" charset="0"/>
              </a:rPr>
              <a:t>2.5.1. </a:t>
            </a:r>
            <a:r>
              <a:rPr lang="ru-RU" sz="1400" b="1" dirty="0">
                <a:latin typeface="Book Antiqua" panose="02040602050305030304" pitchFamily="18" charset="0"/>
              </a:rPr>
              <a:t>Обеспечение возможности для инвалидов посадки </a:t>
            </a:r>
            <a:r>
              <a:rPr lang="ru-RU" sz="1400" b="1" dirty="0" smtClean="0">
                <a:latin typeface="Book Antiqua" panose="02040602050305030304" pitchFamily="18" charset="0"/>
              </a:rPr>
              <a:t>в транспортное средство </a:t>
            </a:r>
          </a:p>
          <a:p>
            <a:pPr algn="ctr"/>
            <a:r>
              <a:rPr lang="ru-RU" sz="1400" b="1" dirty="0" smtClean="0">
                <a:latin typeface="Book Antiqua" panose="02040602050305030304" pitchFamily="18" charset="0"/>
              </a:rPr>
              <a:t>и </a:t>
            </a:r>
            <a:r>
              <a:rPr lang="ru-RU" sz="1400" b="1" dirty="0">
                <a:latin typeface="Book Antiqua" panose="02040602050305030304" pitchFamily="18" charset="0"/>
              </a:rPr>
              <a:t>высадки из него перед входом в организацию культуры</a:t>
            </a:r>
            <a:r>
              <a:rPr lang="ru-RU" sz="1400" b="1" dirty="0" smtClean="0">
                <a:latin typeface="Book Antiqua" panose="02040602050305030304" pitchFamily="18" charset="0"/>
              </a:rPr>
              <a:t>,  </a:t>
            </a:r>
            <a:r>
              <a:rPr lang="ru-RU" sz="1400" b="1" dirty="0">
                <a:latin typeface="Book Antiqua" panose="02040602050305030304" pitchFamily="18" charset="0"/>
              </a:rPr>
              <a:t>в том </a:t>
            </a:r>
            <a:r>
              <a:rPr lang="ru-RU" sz="1400" b="1" dirty="0" smtClean="0">
                <a:latin typeface="Book Antiqua" panose="02040602050305030304" pitchFamily="18" charset="0"/>
              </a:rPr>
              <a:t>числе </a:t>
            </a:r>
          </a:p>
          <a:p>
            <a:pPr algn="ctr"/>
            <a:r>
              <a:rPr lang="ru-RU" sz="1400" b="1" dirty="0" smtClean="0">
                <a:latin typeface="Book Antiqua" panose="02040602050305030304" pitchFamily="18" charset="0"/>
              </a:rPr>
              <a:t>с </a:t>
            </a:r>
            <a:r>
              <a:rPr lang="ru-RU" sz="1400" b="1" dirty="0">
                <a:latin typeface="Book Antiqua" panose="02040602050305030304" pitchFamily="18" charset="0"/>
              </a:rPr>
              <a:t>использованием </a:t>
            </a:r>
            <a:r>
              <a:rPr lang="ru-RU" sz="1400" b="1" dirty="0" smtClean="0">
                <a:latin typeface="Book Antiqua" panose="02040602050305030304" pitchFamily="18" charset="0"/>
              </a:rPr>
              <a:t>кресла-коляски </a:t>
            </a:r>
            <a:r>
              <a:rPr lang="ru-RU" sz="1200" b="1" dirty="0" smtClean="0">
                <a:latin typeface="Book Antiqua" panose="02040602050305030304" pitchFamily="18" charset="0"/>
              </a:rPr>
              <a:t>(</a:t>
            </a:r>
            <a:r>
              <a:rPr lang="en-US" sz="1200" b="1" dirty="0" smtClean="0">
                <a:latin typeface="Book Antiqua" panose="02040602050305030304" pitchFamily="18" charset="0"/>
              </a:rPr>
              <a:t>max 2 </a:t>
            </a:r>
            <a:r>
              <a:rPr lang="ru-RU" sz="1200" b="1" dirty="0" smtClean="0">
                <a:latin typeface="Book Antiqua" panose="02040602050305030304" pitchFamily="18" charset="0"/>
              </a:rPr>
              <a:t>балла)</a:t>
            </a:r>
            <a:endParaRPr lang="ru-RU" sz="1200" dirty="0">
              <a:latin typeface="Book Antiqua" panose="02040602050305030304" pitchFamily="18" charset="0"/>
            </a:endParaRPr>
          </a:p>
        </p:txBody>
      </p:sp>
      <p:sp>
        <p:nvSpPr>
          <p:cNvPr id="25" name="Блок-схема: альтернативный процесс 24"/>
          <p:cNvSpPr/>
          <p:nvPr/>
        </p:nvSpPr>
        <p:spPr>
          <a:xfrm>
            <a:off x="3171863" y="2943556"/>
            <a:ext cx="5965811" cy="1467104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FF00"/>
                </a:solidFill>
                <a:latin typeface="Book Antiqua" panose="02040602050305030304" pitchFamily="18" charset="0"/>
              </a:rPr>
              <a:t>2.5.2</a:t>
            </a:r>
            <a:r>
              <a:rPr lang="ru-RU" sz="1400" b="1" dirty="0">
                <a:solidFill>
                  <a:srgbClr val="FFFF00"/>
                </a:solidFill>
                <a:latin typeface="Book Antiqua" panose="02040602050305030304" pitchFamily="18" charset="0"/>
              </a:rPr>
              <a:t>. </a:t>
            </a:r>
            <a:r>
              <a:rPr lang="ru-RU" sz="1400" b="1" dirty="0">
                <a:solidFill>
                  <a:schemeClr val="bg1"/>
                </a:solidFill>
                <a:latin typeface="Book Antiqua" panose="02040602050305030304" pitchFamily="18" charset="0"/>
              </a:rPr>
              <a:t>Оснащение организации специальными устройствами </a:t>
            </a:r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для </a:t>
            </a:r>
            <a:r>
              <a:rPr lang="ru-RU" sz="1400" b="1" dirty="0">
                <a:solidFill>
                  <a:schemeClr val="bg1"/>
                </a:solidFill>
                <a:latin typeface="Book Antiqua" panose="02040602050305030304" pitchFamily="18" charset="0"/>
              </a:rPr>
              <a:t>доступа </a:t>
            </a:r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МГН </a:t>
            </a:r>
            <a:r>
              <a:rPr lang="ru-RU" sz="1400" b="1" dirty="0">
                <a:solidFill>
                  <a:schemeClr val="bg1"/>
                </a:solidFill>
                <a:latin typeface="Book Antiqua" panose="02040602050305030304" pitchFamily="18" charset="0"/>
              </a:rPr>
              <a:t>(оборудование входных зон, </a:t>
            </a:r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раздвижные </a:t>
            </a:r>
            <a:r>
              <a:rPr lang="ru-RU" sz="1400" b="1" dirty="0">
                <a:solidFill>
                  <a:schemeClr val="bg1"/>
                </a:solidFill>
                <a:latin typeface="Book Antiqua" panose="02040602050305030304" pitchFamily="18" charset="0"/>
              </a:rPr>
              <a:t>двери, приспособленные перила, </a:t>
            </a:r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доступность </a:t>
            </a:r>
            <a:r>
              <a:rPr lang="ru-RU" sz="1400" b="1" dirty="0">
                <a:solidFill>
                  <a:schemeClr val="bg1"/>
                </a:solidFill>
                <a:latin typeface="Book Antiqua" panose="02040602050305030304" pitchFamily="18" charset="0"/>
              </a:rPr>
              <a:t>санитарно-гигиенических </a:t>
            </a:r>
            <a:r>
              <a:rPr lang="ru-RU" sz="14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помещений и </a:t>
            </a:r>
            <a:r>
              <a:rPr lang="ru-RU" sz="1400" b="1" dirty="0">
                <a:solidFill>
                  <a:schemeClr val="bg1"/>
                </a:solidFill>
                <a:latin typeface="Book Antiqua" panose="02040602050305030304" pitchFamily="18" charset="0"/>
              </a:rPr>
              <a:t>т. п.) </a:t>
            </a:r>
            <a:r>
              <a:rPr lang="ru-RU" sz="12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(</a:t>
            </a:r>
            <a:r>
              <a:rPr lang="ru-RU" sz="1200" b="1" dirty="0" err="1" smtClean="0">
                <a:solidFill>
                  <a:schemeClr val="bg1"/>
                </a:solidFill>
                <a:latin typeface="Book Antiqua" panose="02040602050305030304" pitchFamily="18" charset="0"/>
              </a:rPr>
              <a:t>маx</a:t>
            </a:r>
            <a:r>
              <a:rPr lang="ru-RU" sz="1200" b="1" dirty="0" smtClean="0">
                <a:solidFill>
                  <a:schemeClr val="bg1"/>
                </a:solidFill>
                <a:latin typeface="Book Antiqua" panose="02040602050305030304" pitchFamily="18" charset="0"/>
              </a:rPr>
              <a:t> </a:t>
            </a:r>
            <a:r>
              <a:rPr lang="ru-RU" sz="1200" b="1" dirty="0">
                <a:solidFill>
                  <a:schemeClr val="bg1"/>
                </a:solidFill>
                <a:latin typeface="Book Antiqua" panose="02040602050305030304" pitchFamily="18" charset="0"/>
              </a:rPr>
              <a:t>2 балла)</a:t>
            </a:r>
            <a:endParaRPr lang="ru-RU" sz="1200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sp>
        <p:nvSpPr>
          <p:cNvPr id="36" name="Блок-схема: альтернативный процесс 35"/>
          <p:cNvSpPr/>
          <p:nvPr/>
        </p:nvSpPr>
        <p:spPr>
          <a:xfrm>
            <a:off x="262438" y="2880810"/>
            <a:ext cx="2149266" cy="1683904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latin typeface="Book Antiqua" panose="02040602050305030304" pitchFamily="18" charset="0"/>
              </a:rPr>
              <a:t>Лестница при входе </a:t>
            </a:r>
            <a:r>
              <a:rPr lang="ru-RU" sz="1200" b="1" dirty="0" smtClean="0">
                <a:latin typeface="Book Antiqua" panose="02040602050305030304" pitchFamily="18" charset="0"/>
              </a:rPr>
              <a:t>оборудована </a:t>
            </a:r>
            <a:r>
              <a:rPr lang="ru-RU" sz="1200" b="1" dirty="0">
                <a:latin typeface="Book Antiqua" panose="02040602050305030304" pitchFamily="18" charset="0"/>
              </a:rPr>
              <a:t>стандартными </a:t>
            </a:r>
            <a:r>
              <a:rPr lang="ru-RU" sz="1200" b="1" dirty="0" smtClean="0">
                <a:latin typeface="Book Antiqua" panose="02040602050305030304" pitchFamily="18" charset="0"/>
              </a:rPr>
              <a:t>поручнями для МГН</a:t>
            </a:r>
          </a:p>
          <a:p>
            <a:pPr algn="ctr"/>
            <a:r>
              <a:rPr lang="ru-RU" sz="1100" b="1" dirty="0" smtClean="0">
                <a:latin typeface="Book Antiqua" panose="02040602050305030304" pitchFamily="18" charset="0"/>
              </a:rPr>
              <a:t>(</a:t>
            </a:r>
            <a:r>
              <a:rPr lang="ru-RU" sz="1100" b="1" dirty="0" err="1">
                <a:latin typeface="Book Antiqua" panose="02040602050305030304" pitchFamily="18" charset="0"/>
              </a:rPr>
              <a:t>max</a:t>
            </a:r>
            <a:r>
              <a:rPr lang="ru-RU" sz="1100" b="1" dirty="0">
                <a:latin typeface="Book Antiqua" panose="02040602050305030304" pitchFamily="18" charset="0"/>
              </a:rPr>
              <a:t> 0,2 балла</a:t>
            </a:r>
            <a:r>
              <a:rPr lang="ru-RU" sz="1200" b="1" dirty="0">
                <a:latin typeface="Book Antiqua" panose="02040602050305030304" pitchFamily="18" charset="0"/>
              </a:rPr>
              <a:t>)</a:t>
            </a:r>
          </a:p>
        </p:txBody>
      </p:sp>
      <p:sp>
        <p:nvSpPr>
          <p:cNvPr id="38" name="Блок-схема: альтернативный процесс 37"/>
          <p:cNvSpPr/>
          <p:nvPr/>
        </p:nvSpPr>
        <p:spPr>
          <a:xfrm>
            <a:off x="1651461" y="4998226"/>
            <a:ext cx="2266166" cy="1683904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latin typeface="Book Antiqua" panose="02040602050305030304" pitchFamily="18" charset="0"/>
              </a:rPr>
              <a:t>Вход в здание оборудован стандартным пандусом или специальным </a:t>
            </a:r>
            <a:r>
              <a:rPr lang="ru-RU" sz="1200" b="1" dirty="0" err="1" smtClean="0">
                <a:latin typeface="Book Antiqua" panose="02040602050305030304" pitchFamily="18" charset="0"/>
              </a:rPr>
              <a:t>подъемником</a:t>
            </a:r>
            <a:endParaRPr lang="ru-RU" sz="1200" b="1" dirty="0" smtClean="0">
              <a:latin typeface="Book Antiqua" panose="02040602050305030304" pitchFamily="18" charset="0"/>
            </a:endParaRPr>
          </a:p>
          <a:p>
            <a:pPr algn="ctr"/>
            <a:r>
              <a:rPr lang="ru-RU" sz="1200" b="1" dirty="0" smtClean="0">
                <a:latin typeface="Book Antiqua" panose="02040602050305030304" pitchFamily="18" charset="0"/>
              </a:rPr>
              <a:t> </a:t>
            </a:r>
            <a:r>
              <a:rPr lang="ru-RU" sz="1200" b="1" dirty="0">
                <a:latin typeface="Book Antiqua" panose="02040602050305030304" pitchFamily="18" charset="0"/>
              </a:rPr>
              <a:t>для МГН </a:t>
            </a:r>
            <a:r>
              <a:rPr lang="ru-RU" sz="1100" b="1" dirty="0">
                <a:latin typeface="Book Antiqua" panose="02040602050305030304" pitchFamily="18" charset="0"/>
              </a:rPr>
              <a:t>(</a:t>
            </a:r>
            <a:r>
              <a:rPr lang="ru-RU" sz="1100" b="1" dirty="0" err="1">
                <a:latin typeface="Book Antiqua" panose="02040602050305030304" pitchFamily="18" charset="0"/>
              </a:rPr>
              <a:t>max</a:t>
            </a:r>
            <a:r>
              <a:rPr lang="ru-RU" sz="1100" b="1" dirty="0">
                <a:latin typeface="Book Antiqua" panose="02040602050305030304" pitchFamily="18" charset="0"/>
              </a:rPr>
              <a:t> 0,6 балла)</a:t>
            </a:r>
          </a:p>
        </p:txBody>
      </p:sp>
      <p:sp>
        <p:nvSpPr>
          <p:cNvPr id="39" name="Стрелка вниз 38"/>
          <p:cNvSpPr/>
          <p:nvPr/>
        </p:nvSpPr>
        <p:spPr>
          <a:xfrm>
            <a:off x="5855957" y="4409873"/>
            <a:ext cx="381141" cy="588353"/>
          </a:xfrm>
          <a:prstGeom prst="downArrow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Блок-схема: альтернативный процесс 39"/>
          <p:cNvSpPr/>
          <p:nvPr/>
        </p:nvSpPr>
        <p:spPr>
          <a:xfrm>
            <a:off x="4943743" y="4998372"/>
            <a:ext cx="2228173" cy="1683905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latin typeface="Book Antiqua" panose="02040602050305030304" pitchFamily="18" charset="0"/>
              </a:rPr>
              <a:t>Входная площадка </a:t>
            </a:r>
            <a:endParaRPr lang="ru-RU" sz="1200" b="1" dirty="0" smtClean="0">
              <a:latin typeface="Book Antiqua" panose="02040602050305030304" pitchFamily="18" charset="0"/>
            </a:endParaRPr>
          </a:p>
          <a:p>
            <a:pPr algn="ctr"/>
            <a:r>
              <a:rPr lang="ru-RU" sz="1200" b="1" dirty="0" smtClean="0">
                <a:latin typeface="Book Antiqua" panose="02040602050305030304" pitchFamily="18" charset="0"/>
              </a:rPr>
              <a:t> </a:t>
            </a:r>
            <a:r>
              <a:rPr lang="ru-RU" sz="1200" b="1" dirty="0">
                <a:latin typeface="Book Antiqua" panose="02040602050305030304" pitchFamily="18" charset="0"/>
              </a:rPr>
              <a:t>и входная дверь </a:t>
            </a:r>
            <a:r>
              <a:rPr lang="ru-RU" sz="1200" b="1" dirty="0" smtClean="0">
                <a:latin typeface="Book Antiqua" panose="02040602050305030304" pitchFamily="18" charset="0"/>
              </a:rPr>
              <a:t>соответствуют </a:t>
            </a:r>
            <a:r>
              <a:rPr lang="ru-RU" sz="1200" b="1" dirty="0">
                <a:latin typeface="Book Antiqua" panose="02040602050305030304" pitchFamily="18" charset="0"/>
              </a:rPr>
              <a:t>требованиям для МГН </a:t>
            </a:r>
            <a:r>
              <a:rPr lang="ru-RU" sz="1100" b="1" dirty="0">
                <a:latin typeface="Book Antiqua" panose="02040602050305030304" pitchFamily="18" charset="0"/>
              </a:rPr>
              <a:t>(</a:t>
            </a:r>
            <a:r>
              <a:rPr lang="ru-RU" sz="1100" b="1" dirty="0" err="1">
                <a:latin typeface="Book Antiqua" panose="02040602050305030304" pitchFamily="18" charset="0"/>
              </a:rPr>
              <a:t>max</a:t>
            </a:r>
            <a:r>
              <a:rPr lang="ru-RU" sz="1100" b="1" dirty="0">
                <a:latin typeface="Book Antiqua" panose="02040602050305030304" pitchFamily="18" charset="0"/>
              </a:rPr>
              <a:t> 0,4 балла)</a:t>
            </a:r>
          </a:p>
        </p:txBody>
      </p:sp>
      <p:sp>
        <p:nvSpPr>
          <p:cNvPr id="42" name="Блок-схема: альтернативный процесс 41"/>
          <p:cNvSpPr/>
          <p:nvPr/>
        </p:nvSpPr>
        <p:spPr>
          <a:xfrm>
            <a:off x="8327488" y="4925940"/>
            <a:ext cx="2252271" cy="1658398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latin typeface="Book Antiqua" panose="02040602050305030304" pitchFamily="18" charset="0"/>
              </a:rPr>
              <a:t>Тамбур у входной двери не имеет препятствий </a:t>
            </a:r>
            <a:endParaRPr lang="ru-RU" sz="1200" b="1" dirty="0" smtClean="0">
              <a:latin typeface="Book Antiqua" panose="02040602050305030304" pitchFamily="18" charset="0"/>
            </a:endParaRPr>
          </a:p>
          <a:p>
            <a:pPr algn="ctr"/>
            <a:r>
              <a:rPr lang="ru-RU" sz="1200" b="1" dirty="0" smtClean="0">
                <a:latin typeface="Book Antiqua" panose="02040602050305030304" pitchFamily="18" charset="0"/>
              </a:rPr>
              <a:t> и соответствует </a:t>
            </a:r>
            <a:r>
              <a:rPr lang="ru-RU" sz="1200" b="1" dirty="0">
                <a:latin typeface="Book Antiqua" panose="02040602050305030304" pitchFamily="18" charset="0"/>
              </a:rPr>
              <a:t>требованиям для МГН </a:t>
            </a:r>
            <a:r>
              <a:rPr lang="ru-RU" sz="1100" b="1" dirty="0">
                <a:latin typeface="Book Antiqua" panose="02040602050305030304" pitchFamily="18" charset="0"/>
              </a:rPr>
              <a:t>(</a:t>
            </a:r>
            <a:r>
              <a:rPr lang="ru-RU" sz="1100" b="1" dirty="0" err="1">
                <a:latin typeface="Book Antiqua" panose="02040602050305030304" pitchFamily="18" charset="0"/>
              </a:rPr>
              <a:t>max</a:t>
            </a:r>
            <a:r>
              <a:rPr lang="ru-RU" sz="1100" b="1" dirty="0">
                <a:latin typeface="Book Antiqua" panose="02040602050305030304" pitchFamily="18" charset="0"/>
              </a:rPr>
              <a:t> 0,4 балла)</a:t>
            </a:r>
          </a:p>
        </p:txBody>
      </p:sp>
      <p:sp>
        <p:nvSpPr>
          <p:cNvPr id="43" name="Блок-схема: альтернативный процесс 42"/>
          <p:cNvSpPr/>
          <p:nvPr/>
        </p:nvSpPr>
        <p:spPr>
          <a:xfrm>
            <a:off x="9857614" y="2880809"/>
            <a:ext cx="2067210" cy="1683905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atin typeface="Book Antiqua" panose="02040602050305030304" pitchFamily="18" charset="0"/>
              </a:rPr>
              <a:t>Специальная туалетная комната/кабина </a:t>
            </a:r>
          </a:p>
          <a:p>
            <a:pPr algn="ctr"/>
            <a:r>
              <a:rPr lang="ru-RU" sz="1200" b="1" dirty="0" smtClean="0">
                <a:latin typeface="Book Antiqua" panose="02040602050305030304" pitchFamily="18" charset="0"/>
              </a:rPr>
              <a:t>в </a:t>
            </a:r>
            <a:r>
              <a:rPr lang="ru-RU" sz="1200" b="1" dirty="0">
                <a:latin typeface="Book Antiqua" panose="02040602050305030304" pitchFamily="18" charset="0"/>
              </a:rPr>
              <a:t>общей туалетной комнате, </a:t>
            </a:r>
            <a:r>
              <a:rPr lang="ru-RU" sz="1200" b="1" dirty="0" smtClean="0">
                <a:latin typeface="Book Antiqua" panose="02040602050305030304" pitchFamily="18" charset="0"/>
              </a:rPr>
              <a:t>оборудованная </a:t>
            </a:r>
            <a:r>
              <a:rPr lang="ru-RU" sz="1200" b="1" dirty="0">
                <a:latin typeface="Book Antiqua" panose="02040602050305030304" pitchFamily="18" charset="0"/>
              </a:rPr>
              <a:t>для МГН </a:t>
            </a:r>
            <a:r>
              <a:rPr lang="ru-RU" sz="1100" b="1" dirty="0">
                <a:latin typeface="Book Antiqua" panose="02040602050305030304" pitchFamily="18" charset="0"/>
              </a:rPr>
              <a:t>(</a:t>
            </a:r>
            <a:r>
              <a:rPr lang="ru-RU" sz="1100" b="1" dirty="0" err="1">
                <a:latin typeface="Book Antiqua" panose="02040602050305030304" pitchFamily="18" charset="0"/>
              </a:rPr>
              <a:t>max</a:t>
            </a:r>
            <a:r>
              <a:rPr lang="ru-RU" sz="1100" b="1" dirty="0">
                <a:latin typeface="Book Antiqua" panose="02040602050305030304" pitchFamily="18" charset="0"/>
              </a:rPr>
              <a:t> 0,4 балла</a:t>
            </a:r>
            <a:r>
              <a:rPr lang="ru-RU" sz="1200" b="1" dirty="0">
                <a:latin typeface="Book Antiqua" panose="02040602050305030304" pitchFamily="18" charset="0"/>
              </a:rPr>
              <a:t>)</a:t>
            </a:r>
          </a:p>
        </p:txBody>
      </p:sp>
      <p:sp>
        <p:nvSpPr>
          <p:cNvPr id="8" name="Стрелка вправо 7"/>
          <p:cNvSpPr/>
          <p:nvPr/>
        </p:nvSpPr>
        <p:spPr>
          <a:xfrm>
            <a:off x="9093867" y="3392599"/>
            <a:ext cx="773022" cy="312200"/>
          </a:xfrm>
          <a:prstGeom prst="rightArrow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трелка вниз 44"/>
          <p:cNvSpPr/>
          <p:nvPr/>
        </p:nvSpPr>
        <p:spPr>
          <a:xfrm>
            <a:off x="9263052" y="3608044"/>
            <a:ext cx="381141" cy="1317896"/>
          </a:xfrm>
          <a:prstGeom prst="downArrow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Стрелка вправо 45"/>
          <p:cNvSpPr/>
          <p:nvPr/>
        </p:nvSpPr>
        <p:spPr>
          <a:xfrm rot="10800000">
            <a:off x="2393326" y="3433204"/>
            <a:ext cx="734730" cy="312200"/>
          </a:xfrm>
          <a:prstGeom prst="rightArrow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Стрелка вниз 43"/>
          <p:cNvSpPr/>
          <p:nvPr/>
        </p:nvSpPr>
        <p:spPr>
          <a:xfrm>
            <a:off x="2621323" y="3662624"/>
            <a:ext cx="381141" cy="1335601"/>
          </a:xfrm>
          <a:prstGeom prst="downArrow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9398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281"/>
            <a:ext cx="12203860" cy="685134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1810871" y="1672461"/>
            <a:ext cx="9045388" cy="4001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26695" indent="-226695" algn="ctr">
              <a:spcAft>
                <a:spcPts val="0"/>
              </a:spcAft>
            </a:pPr>
            <a:endParaRPr lang="ru-RU" sz="2000" kern="150" dirty="0">
              <a:solidFill>
                <a:srgbClr val="002060"/>
              </a:solidFill>
              <a:effectLst/>
              <a:latin typeface="Arial" panose="020B0604020202020204" pitchFamily="34" charset="0"/>
              <a:ea typeface="Droid Sans Fallback"/>
              <a:cs typeface="DejaVu Sans Condensed" panose="020B0606030804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7509" y="1656081"/>
            <a:ext cx="58924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25" name="Блок-схема: альтернативный процесс 24"/>
          <p:cNvSpPr/>
          <p:nvPr/>
        </p:nvSpPr>
        <p:spPr>
          <a:xfrm>
            <a:off x="3468343" y="1824739"/>
            <a:ext cx="5991225" cy="2162681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r>
              <a:rPr lang="ru-RU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2.5.3. </a:t>
            </a:r>
            <a:r>
              <a:rPr lang="ru-RU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Наличие сопровождающего персонала и возможности самостоятельного передвижения </a:t>
            </a:r>
            <a:r>
              <a:rPr lang="ru-RU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МГН </a:t>
            </a:r>
          </a:p>
          <a:p>
            <a:pPr algn="ctr"/>
            <a:r>
              <a:rPr lang="ru-RU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по </a:t>
            </a:r>
            <a:r>
              <a:rPr 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территории </a:t>
            </a:r>
            <a:r>
              <a:rPr lang="ru-RU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организации</a:t>
            </a:r>
          </a:p>
          <a:p>
            <a:pPr algn="ctr"/>
            <a:r>
              <a:rPr lang="ru-RU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(</a:t>
            </a:r>
            <a:r>
              <a:rPr lang="ru-RU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max</a:t>
            </a:r>
            <a:r>
              <a:rPr lang="ru-RU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2 балла)</a:t>
            </a:r>
          </a:p>
          <a:p>
            <a:pPr algn="ctr"/>
            <a:endParaRPr lang="ru-RU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36" name="Блок-схема: альтернативный процесс 35"/>
          <p:cNvSpPr/>
          <p:nvPr/>
        </p:nvSpPr>
        <p:spPr>
          <a:xfrm>
            <a:off x="885538" y="4569289"/>
            <a:ext cx="2240052" cy="1733512"/>
          </a:xfrm>
          <a:prstGeom prst="flowChartAlternateProcess">
            <a:avLst/>
          </a:prstGeom>
          <a:solidFill>
            <a:srgbClr val="0070C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Наличие сопровождающего персонала </a:t>
            </a:r>
            <a:endParaRPr lang="ru-RU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r>
              <a:rPr lang="ru-RU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( </a:t>
            </a:r>
            <a:r>
              <a:rPr lang="en-US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max </a:t>
            </a:r>
            <a:r>
              <a:rPr lang="ru-RU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0,5</a:t>
            </a:r>
            <a:r>
              <a:rPr lang="en-US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балла)</a:t>
            </a:r>
            <a:endParaRPr lang="ru-RU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38" name="Блок-схема: альтернативный процесс 37"/>
          <p:cNvSpPr/>
          <p:nvPr/>
        </p:nvSpPr>
        <p:spPr>
          <a:xfrm>
            <a:off x="3833623" y="4582518"/>
            <a:ext cx="2244064" cy="1720282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Наличие </a:t>
            </a:r>
            <a:r>
              <a:rPr lang="ru-RU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лифта/</a:t>
            </a:r>
            <a:r>
              <a:rPr lang="ru-RU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подъемника</a:t>
            </a:r>
            <a:endParaRPr lang="ru-RU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r>
              <a:rPr lang="ru-RU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или обслуживание </a:t>
            </a:r>
            <a:r>
              <a:rPr lang="ru-RU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МГН </a:t>
            </a:r>
          </a:p>
          <a:p>
            <a:pPr algn="ctr"/>
            <a:r>
              <a:rPr lang="ru-RU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на </a:t>
            </a:r>
            <a:r>
              <a:rPr lang="ru-RU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1 </a:t>
            </a:r>
            <a:r>
              <a:rPr lang="ru-RU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этаже</a:t>
            </a:r>
          </a:p>
          <a:p>
            <a:pPr algn="ctr"/>
            <a:r>
              <a:rPr lang="ru-RU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(</a:t>
            </a:r>
            <a:r>
              <a:rPr lang="en-US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max </a:t>
            </a:r>
            <a:r>
              <a:rPr lang="ru-RU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0,5</a:t>
            </a:r>
            <a:r>
              <a:rPr lang="en-US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балла)</a:t>
            </a:r>
            <a:endParaRPr lang="ru-RU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39" name="Стрелка вниз 38"/>
          <p:cNvSpPr/>
          <p:nvPr/>
        </p:nvSpPr>
        <p:spPr>
          <a:xfrm>
            <a:off x="4766073" y="3931409"/>
            <a:ext cx="379163" cy="651109"/>
          </a:xfrm>
          <a:prstGeom prst="downArrow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Блок-схема: альтернативный процесс 39"/>
          <p:cNvSpPr/>
          <p:nvPr/>
        </p:nvSpPr>
        <p:spPr>
          <a:xfrm>
            <a:off x="6845382" y="4556059"/>
            <a:ext cx="2216610" cy="1746741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Двери и пороги на путях движения соответствуют </a:t>
            </a:r>
            <a:r>
              <a:rPr lang="ru-RU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требованиям</a:t>
            </a:r>
          </a:p>
          <a:p>
            <a:pPr algn="ctr"/>
            <a:r>
              <a:rPr lang="ru-RU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для МГН </a:t>
            </a:r>
            <a:endParaRPr lang="ru-RU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r>
              <a:rPr lang="ru-RU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(</a:t>
            </a:r>
            <a:r>
              <a:rPr lang="en-US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max </a:t>
            </a:r>
            <a:r>
              <a:rPr lang="ru-RU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0,5</a:t>
            </a:r>
            <a:r>
              <a:rPr lang="en-US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балла)</a:t>
            </a:r>
            <a:endParaRPr lang="ru-RU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42" name="Блок-схема: альтернативный процесс 41"/>
          <p:cNvSpPr/>
          <p:nvPr/>
        </p:nvSpPr>
        <p:spPr>
          <a:xfrm>
            <a:off x="9573038" y="4569288"/>
            <a:ext cx="2240583" cy="1733512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Зона обслуживания </a:t>
            </a:r>
            <a:r>
              <a:rPr lang="ru-RU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соответствует </a:t>
            </a:r>
            <a:r>
              <a:rPr lang="ru-RU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требованиям </a:t>
            </a:r>
            <a:endParaRPr lang="ru-RU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r>
              <a:rPr lang="ru-RU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для </a:t>
            </a:r>
            <a:r>
              <a:rPr lang="ru-RU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МГН </a:t>
            </a:r>
            <a:endParaRPr lang="ru-RU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r>
              <a:rPr lang="ru-RU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(</a:t>
            </a:r>
            <a:r>
              <a:rPr lang="en-US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max </a:t>
            </a:r>
            <a:r>
              <a:rPr lang="ru-RU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0,5</a:t>
            </a:r>
            <a:r>
              <a:rPr lang="en-US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балла)</a:t>
            </a:r>
            <a:endParaRPr lang="ru-RU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44" name="Стрелка вниз 43"/>
          <p:cNvSpPr/>
          <p:nvPr/>
        </p:nvSpPr>
        <p:spPr>
          <a:xfrm>
            <a:off x="1782150" y="3205495"/>
            <a:ext cx="379163" cy="1377023"/>
          </a:xfrm>
          <a:prstGeom prst="downArrow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Стрелка вниз 44"/>
          <p:cNvSpPr/>
          <p:nvPr/>
        </p:nvSpPr>
        <p:spPr>
          <a:xfrm>
            <a:off x="10571025" y="3316133"/>
            <a:ext cx="379163" cy="1253155"/>
          </a:xfrm>
          <a:prstGeom prst="downArrow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885949" y="3190195"/>
            <a:ext cx="1582393" cy="23075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Стрелка вниз 20"/>
          <p:cNvSpPr/>
          <p:nvPr/>
        </p:nvSpPr>
        <p:spPr>
          <a:xfrm>
            <a:off x="7668549" y="3931409"/>
            <a:ext cx="379163" cy="651109"/>
          </a:xfrm>
          <a:prstGeom prst="downArrow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9449718" y="3198287"/>
            <a:ext cx="1406541" cy="23075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57925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468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0871" y="1672461"/>
            <a:ext cx="9045388" cy="4001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26695" indent="-226695" algn="ctr">
              <a:spcAft>
                <a:spcPts val="0"/>
              </a:spcAft>
            </a:pPr>
            <a:endParaRPr lang="ru-RU" sz="2000" kern="150" dirty="0">
              <a:solidFill>
                <a:srgbClr val="002060"/>
              </a:solidFill>
              <a:effectLst/>
              <a:latin typeface="Arial" panose="020B0604020202020204" pitchFamily="34" charset="0"/>
              <a:ea typeface="Droid Sans Fallback"/>
              <a:cs typeface="DejaVu Sans Condensed" panose="020B0606030804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7509" y="1656081"/>
            <a:ext cx="58924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25" name="Блок-схема: альтернативный процесс 24"/>
          <p:cNvSpPr/>
          <p:nvPr/>
        </p:nvSpPr>
        <p:spPr>
          <a:xfrm>
            <a:off x="3495675" y="1890397"/>
            <a:ext cx="6372225" cy="1462404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2.5.4. </a:t>
            </a:r>
            <a:r>
              <a:rPr 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Компетентность работы персонала </a:t>
            </a:r>
            <a:endParaRPr lang="ru-RU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r>
              <a:rPr lang="ru-RU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с посетителями-инвалидами</a:t>
            </a:r>
            <a:r>
              <a:rPr lang="ru-RU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(</a:t>
            </a:r>
            <a:r>
              <a:rPr lang="ru-RU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max</a:t>
            </a:r>
            <a:r>
              <a:rPr lang="ru-RU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2 балла)</a:t>
            </a:r>
          </a:p>
        </p:txBody>
      </p:sp>
      <p:sp>
        <p:nvSpPr>
          <p:cNvPr id="36" name="Блок-схема: альтернативный процесс 35"/>
          <p:cNvSpPr/>
          <p:nvPr/>
        </p:nvSpPr>
        <p:spPr>
          <a:xfrm>
            <a:off x="2281345" y="4135996"/>
            <a:ext cx="3596137" cy="1616884"/>
          </a:xfrm>
          <a:prstGeom prst="flowChartAlternateProcess">
            <a:avLst/>
          </a:prstGeom>
          <a:solidFill>
            <a:srgbClr val="0070C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Компетентность работы персонала </a:t>
            </a:r>
            <a:endParaRPr lang="ru-RU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r>
              <a:rPr lang="ru-RU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с </a:t>
            </a:r>
            <a:r>
              <a:rPr lang="ru-RU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посетителями-инвалидами </a:t>
            </a:r>
            <a:endParaRPr lang="ru-RU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r>
              <a:rPr lang="ru-RU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по </a:t>
            </a:r>
            <a:r>
              <a:rPr lang="ru-RU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результатам </a:t>
            </a:r>
            <a:r>
              <a:rPr lang="ru-RU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наблюдения</a:t>
            </a:r>
          </a:p>
          <a:p>
            <a:pPr algn="ctr"/>
            <a:r>
              <a:rPr lang="ru-RU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(</a:t>
            </a:r>
            <a:r>
              <a:rPr lang="ru-RU" sz="11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max</a:t>
            </a:r>
            <a:r>
              <a:rPr lang="ru-RU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1 балл)</a:t>
            </a:r>
          </a:p>
        </p:txBody>
      </p:sp>
      <p:sp>
        <p:nvSpPr>
          <p:cNvPr id="39" name="Стрелка вниз 38"/>
          <p:cNvSpPr/>
          <p:nvPr/>
        </p:nvSpPr>
        <p:spPr>
          <a:xfrm>
            <a:off x="3889833" y="3300127"/>
            <a:ext cx="379163" cy="817298"/>
          </a:xfrm>
          <a:prstGeom prst="downArrow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Блок-схема: альтернативный процесс 39"/>
          <p:cNvSpPr/>
          <p:nvPr/>
        </p:nvSpPr>
        <p:spPr>
          <a:xfrm>
            <a:off x="7498605" y="4134325"/>
            <a:ext cx="3609962" cy="1620226"/>
          </a:xfrm>
          <a:prstGeom prst="flowChartAlternateProcess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Компетентность работы персонала </a:t>
            </a:r>
            <a:endParaRPr lang="ru-RU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r>
              <a:rPr lang="ru-RU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с </a:t>
            </a:r>
            <a:r>
              <a:rPr lang="ru-RU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посетителями-инвалидами </a:t>
            </a:r>
            <a:endParaRPr lang="ru-RU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r>
              <a:rPr lang="ru-RU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по </a:t>
            </a:r>
            <a:r>
              <a:rPr lang="ru-RU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результатам </a:t>
            </a:r>
            <a:r>
              <a:rPr lang="ru-RU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опроса</a:t>
            </a:r>
          </a:p>
          <a:p>
            <a:pPr algn="ctr"/>
            <a:r>
              <a:rPr lang="ru-RU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(</a:t>
            </a:r>
            <a:r>
              <a:rPr lang="ru-RU" sz="11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max</a:t>
            </a:r>
            <a:r>
              <a:rPr lang="ru-RU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ru-RU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1 балл)</a:t>
            </a:r>
          </a:p>
        </p:txBody>
      </p:sp>
      <p:sp>
        <p:nvSpPr>
          <p:cNvPr id="21" name="Стрелка вниз 20"/>
          <p:cNvSpPr/>
          <p:nvPr/>
        </p:nvSpPr>
        <p:spPr>
          <a:xfrm>
            <a:off x="9114005" y="3368031"/>
            <a:ext cx="379163" cy="749393"/>
          </a:xfrm>
          <a:prstGeom prst="downArrow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4809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15"/>
            <a:ext cx="12192000" cy="684468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0871" y="1672461"/>
            <a:ext cx="9045388" cy="4001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26695" indent="-226695" algn="ctr">
              <a:spcAft>
                <a:spcPts val="0"/>
              </a:spcAft>
            </a:pPr>
            <a:endParaRPr lang="ru-RU" sz="2000" kern="150" dirty="0">
              <a:solidFill>
                <a:srgbClr val="002060"/>
              </a:solidFill>
              <a:effectLst/>
              <a:latin typeface="Arial" panose="020B0604020202020204" pitchFamily="34" charset="0"/>
              <a:ea typeface="Droid Sans Fallback"/>
              <a:cs typeface="DejaVu Sans Condensed" panose="020B0606030804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7509" y="1656081"/>
            <a:ext cx="58924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25" name="Блок-схема: альтернативный процесс 24"/>
          <p:cNvSpPr/>
          <p:nvPr/>
        </p:nvSpPr>
        <p:spPr>
          <a:xfrm>
            <a:off x="2796466" y="1796527"/>
            <a:ext cx="6581775" cy="1692294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FFFF00"/>
                </a:solidFill>
                <a:latin typeface="Book Antiqua" panose="02040602050305030304" pitchFamily="18" charset="0"/>
              </a:rPr>
              <a:t>2.5.5.</a:t>
            </a:r>
            <a:r>
              <a:rPr lang="ru-RU" sz="1400" b="1" dirty="0">
                <a:latin typeface="Book Antiqua" panose="02040602050305030304" pitchFamily="18" charset="0"/>
              </a:rPr>
              <a:t> Размещение информации, необходимой для обеспечения беспрепятственного доступа инвалидов к учреждению и услугам (дублирование необходимой для получения услуги звуковой и зрительной информации, а также надписей, знаков и иной текстовой и графической информации знаками, выполненными </a:t>
            </a:r>
            <a:r>
              <a:rPr lang="ru-RU" sz="1400" b="1" dirty="0" smtClean="0">
                <a:latin typeface="Book Antiqua" panose="02040602050305030304" pitchFamily="18" charset="0"/>
              </a:rPr>
              <a:t>рельефно-точечным </a:t>
            </a:r>
            <a:r>
              <a:rPr lang="ru-RU" sz="1400" b="1" dirty="0">
                <a:latin typeface="Book Antiqua" panose="02040602050305030304" pitchFamily="18" charset="0"/>
              </a:rPr>
              <a:t>шрифтом Брайля и на контрастном фоне) </a:t>
            </a:r>
          </a:p>
          <a:p>
            <a:pPr algn="ctr"/>
            <a:r>
              <a:rPr lang="ru-RU" sz="1200" b="1" dirty="0" smtClean="0">
                <a:latin typeface="Book Antiqua" panose="02040602050305030304" pitchFamily="18" charset="0"/>
              </a:rPr>
              <a:t>(</a:t>
            </a:r>
            <a:r>
              <a:rPr lang="ru-RU" sz="1200" b="1" dirty="0" err="1">
                <a:latin typeface="Book Antiqua" panose="02040602050305030304" pitchFamily="18" charset="0"/>
              </a:rPr>
              <a:t>max</a:t>
            </a:r>
            <a:r>
              <a:rPr lang="ru-RU" sz="1200" b="1" dirty="0">
                <a:latin typeface="Book Antiqua" panose="02040602050305030304" pitchFamily="18" charset="0"/>
              </a:rPr>
              <a:t> 2 балла)</a:t>
            </a:r>
          </a:p>
        </p:txBody>
      </p:sp>
      <p:sp>
        <p:nvSpPr>
          <p:cNvPr id="36" name="Блок-схема: альтернативный процесс 35"/>
          <p:cNvSpPr/>
          <p:nvPr/>
        </p:nvSpPr>
        <p:spPr>
          <a:xfrm>
            <a:off x="359202" y="4215997"/>
            <a:ext cx="3067729" cy="815487"/>
          </a:xfrm>
          <a:prstGeom prst="flowChartAlternateProcess">
            <a:avLst/>
          </a:prstGeom>
          <a:solidFill>
            <a:srgbClr val="0070C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atin typeface="Book Antiqua" panose="02040602050305030304" pitchFamily="18" charset="0"/>
              </a:rPr>
              <a:t>Визуальные компоненты </a:t>
            </a:r>
          </a:p>
          <a:p>
            <a:pPr algn="ctr"/>
            <a:r>
              <a:rPr lang="ru-RU" sz="1200" b="1" dirty="0" smtClean="0">
                <a:latin typeface="Book Antiqua" panose="02040602050305030304" pitchFamily="18" charset="0"/>
              </a:rPr>
              <a:t> </a:t>
            </a:r>
            <a:r>
              <a:rPr lang="ru-RU" sz="1100" b="1" dirty="0">
                <a:latin typeface="Book Antiqua" panose="02040602050305030304" pitchFamily="18" charset="0"/>
              </a:rPr>
              <a:t>(</a:t>
            </a:r>
            <a:r>
              <a:rPr lang="ru-RU" sz="1100" b="1" dirty="0" err="1">
                <a:latin typeface="Book Antiqua" panose="02040602050305030304" pitchFamily="18" charset="0"/>
              </a:rPr>
              <a:t>max</a:t>
            </a:r>
            <a:r>
              <a:rPr lang="ru-RU" sz="1100" b="1" dirty="0">
                <a:latin typeface="Book Antiqua" panose="02040602050305030304" pitchFamily="18" charset="0"/>
              </a:rPr>
              <a:t> 0,66 балла)</a:t>
            </a:r>
          </a:p>
        </p:txBody>
      </p:sp>
      <p:sp>
        <p:nvSpPr>
          <p:cNvPr id="39" name="Стрелка вниз 38"/>
          <p:cNvSpPr/>
          <p:nvPr/>
        </p:nvSpPr>
        <p:spPr>
          <a:xfrm>
            <a:off x="5704647" y="3508590"/>
            <a:ext cx="581229" cy="1480087"/>
          </a:xfrm>
          <a:prstGeom prst="downArrow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Блок-схема: альтернативный процесс 39"/>
          <p:cNvSpPr/>
          <p:nvPr/>
        </p:nvSpPr>
        <p:spPr>
          <a:xfrm>
            <a:off x="4529946" y="5008446"/>
            <a:ext cx="3067729" cy="817125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atin typeface="Book Antiqua" panose="02040602050305030304" pitchFamily="18" charset="0"/>
              </a:rPr>
              <a:t>Звуковые компоненты</a:t>
            </a:r>
            <a:endParaRPr lang="ru-RU" sz="1200" b="1" dirty="0">
              <a:latin typeface="Book Antiqua" panose="02040602050305030304" pitchFamily="18" charset="0"/>
            </a:endParaRPr>
          </a:p>
          <a:p>
            <a:pPr algn="ctr"/>
            <a:r>
              <a:rPr lang="ru-RU" sz="1100" b="1" dirty="0">
                <a:latin typeface="Book Antiqua" panose="02040602050305030304" pitchFamily="18" charset="0"/>
              </a:rPr>
              <a:t>(</a:t>
            </a:r>
            <a:r>
              <a:rPr lang="ru-RU" sz="1100" b="1" dirty="0" err="1" smtClean="0">
                <a:latin typeface="Book Antiqua" panose="02040602050305030304" pitchFamily="18" charset="0"/>
              </a:rPr>
              <a:t>max</a:t>
            </a:r>
            <a:r>
              <a:rPr lang="ru-RU" sz="1100" b="1" dirty="0" smtClean="0">
                <a:latin typeface="Book Antiqua" panose="02040602050305030304" pitchFamily="18" charset="0"/>
              </a:rPr>
              <a:t> </a:t>
            </a:r>
            <a:r>
              <a:rPr lang="ru-RU" sz="1100" b="1" dirty="0">
                <a:latin typeface="Book Antiqua" panose="02040602050305030304" pitchFamily="18" charset="0"/>
              </a:rPr>
              <a:t>0,66 балла)</a:t>
            </a:r>
          </a:p>
        </p:txBody>
      </p:sp>
      <p:sp>
        <p:nvSpPr>
          <p:cNvPr id="11" name="Блок-схема: альтернативный процесс 10"/>
          <p:cNvSpPr/>
          <p:nvPr/>
        </p:nvSpPr>
        <p:spPr>
          <a:xfrm>
            <a:off x="8700691" y="4212967"/>
            <a:ext cx="3067729" cy="818517"/>
          </a:xfrm>
          <a:prstGeom prst="flowChartAlternateProcess">
            <a:avLst/>
          </a:prstGeom>
          <a:solidFill>
            <a:srgbClr val="0070C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atin typeface="Book Antiqua" panose="02040602050305030304" pitchFamily="18" charset="0"/>
              </a:rPr>
              <a:t>Тактильные компоненты</a:t>
            </a:r>
            <a:endParaRPr lang="ru-RU" sz="1200" b="1" dirty="0">
              <a:latin typeface="Book Antiqua" panose="02040602050305030304" pitchFamily="18" charset="0"/>
            </a:endParaRPr>
          </a:p>
          <a:p>
            <a:pPr algn="ctr"/>
            <a:r>
              <a:rPr lang="ru-RU" sz="1100" b="1" dirty="0">
                <a:latin typeface="Book Antiqua" panose="02040602050305030304" pitchFamily="18" charset="0"/>
              </a:rPr>
              <a:t>(</a:t>
            </a:r>
            <a:r>
              <a:rPr lang="ru-RU" sz="1100" b="1" dirty="0" err="1" smtClean="0">
                <a:latin typeface="Book Antiqua" panose="02040602050305030304" pitchFamily="18" charset="0"/>
              </a:rPr>
              <a:t>max</a:t>
            </a:r>
            <a:r>
              <a:rPr lang="ru-RU" sz="1100" b="1" dirty="0" smtClean="0">
                <a:latin typeface="Book Antiqua" panose="02040602050305030304" pitchFamily="18" charset="0"/>
              </a:rPr>
              <a:t> </a:t>
            </a:r>
            <a:r>
              <a:rPr lang="ru-RU" sz="1100" b="1" dirty="0">
                <a:latin typeface="Book Antiqua" panose="02040602050305030304" pitchFamily="18" charset="0"/>
              </a:rPr>
              <a:t>0,66 балла</a:t>
            </a:r>
            <a:r>
              <a:rPr lang="ru-RU" sz="1200" b="1" dirty="0" smtClean="0">
                <a:latin typeface="Book Antiqua" panose="02040602050305030304" pitchFamily="18" charset="0"/>
              </a:rPr>
              <a:t>) </a:t>
            </a:r>
            <a:endParaRPr lang="ru-RU" sz="1200" b="1" dirty="0">
              <a:latin typeface="Book Antiqua" panose="02040602050305030304" pitchFamily="18" charset="0"/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1522626" y="2705257"/>
            <a:ext cx="581229" cy="1481951"/>
          </a:xfrm>
          <a:prstGeom prst="downArrow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10024756" y="2911620"/>
            <a:ext cx="581229" cy="1301347"/>
          </a:xfrm>
          <a:prstGeom prst="downArrow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 rot="5400000">
            <a:off x="2084033" y="2259311"/>
            <a:ext cx="295275" cy="112959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 rot="5400000">
            <a:off x="9780603" y="2297496"/>
            <a:ext cx="295275" cy="109999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6615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15"/>
            <a:ext cx="12192000" cy="684468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0871" y="1672461"/>
            <a:ext cx="9045388" cy="4001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26695" indent="-226695" algn="ctr">
              <a:spcAft>
                <a:spcPts val="0"/>
              </a:spcAft>
            </a:pPr>
            <a:endParaRPr lang="ru-RU" sz="2000" kern="150" dirty="0">
              <a:solidFill>
                <a:srgbClr val="002060"/>
              </a:solidFill>
              <a:effectLst/>
              <a:latin typeface="Arial" panose="020B0604020202020204" pitchFamily="34" charset="0"/>
              <a:ea typeface="Droid Sans Fallback"/>
              <a:cs typeface="DejaVu Sans Condensed" panose="020B0606030804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7509" y="1656081"/>
            <a:ext cx="58924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25" name="Блок-схема: альтернативный процесс 24"/>
          <p:cNvSpPr/>
          <p:nvPr/>
        </p:nvSpPr>
        <p:spPr>
          <a:xfrm>
            <a:off x="2477621" y="473336"/>
            <a:ext cx="8845375" cy="1086523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Book Antiqua" panose="02040602050305030304" pitchFamily="18" charset="0"/>
                <a:cs typeface="Aharoni" panose="02010803020104030203" pitchFamily="2" charset="-79"/>
              </a:rPr>
              <a:t>Уровень достижения максимального оценочного балла организациями культурно-досугового типа </a:t>
            </a:r>
            <a:r>
              <a:rPr lang="ru-RU" b="1" dirty="0" smtClean="0">
                <a:latin typeface="Book Antiqua" panose="02040602050305030304" pitchFamily="18" charset="0"/>
                <a:cs typeface="Aharoni" panose="02010803020104030203" pitchFamily="2" charset="-79"/>
              </a:rPr>
              <a:t>по </a:t>
            </a:r>
            <a:r>
              <a:rPr lang="ru-RU" b="1" dirty="0">
                <a:latin typeface="Book Antiqua" panose="02040602050305030304" pitchFamily="18" charset="0"/>
                <a:cs typeface="Aharoni" panose="02010803020104030203" pitchFamily="2" charset="-79"/>
              </a:rPr>
              <a:t>выделенным критериям </a:t>
            </a:r>
            <a:endParaRPr lang="ru-RU" b="1" dirty="0" smtClean="0">
              <a:latin typeface="Book Antiqua" panose="02040602050305030304" pitchFamily="18" charset="0"/>
              <a:cs typeface="Aharoni" panose="02010803020104030203" pitchFamily="2" charset="-79"/>
            </a:endParaRPr>
          </a:p>
          <a:p>
            <a:pPr algn="ctr"/>
            <a:r>
              <a:rPr lang="ru-RU" b="1" dirty="0" smtClean="0">
                <a:latin typeface="Book Antiqua" panose="02040602050305030304" pitchFamily="18" charset="0"/>
                <a:cs typeface="Aharoni" panose="02010803020104030203" pitchFamily="2" charset="-79"/>
              </a:rPr>
              <a:t>оценки качества оказания </a:t>
            </a:r>
            <a:r>
              <a:rPr lang="ru-RU" b="1" dirty="0">
                <a:latin typeface="Book Antiqua" panose="02040602050305030304" pitchFamily="18" charset="0"/>
                <a:cs typeface="Aharoni" panose="02010803020104030203" pitchFamily="2" charset="-79"/>
              </a:rPr>
              <a:t>услуг, %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96690356"/>
              </p:ext>
            </p:extLst>
          </p:nvPr>
        </p:nvGraphicFramePr>
        <p:xfrm>
          <a:off x="2094177" y="1918096"/>
          <a:ext cx="9593326" cy="43986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227171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081"/>
            <a:ext cx="12192000" cy="684468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0871" y="1672461"/>
            <a:ext cx="9045388" cy="4001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26695" indent="-226695" algn="ctr">
              <a:spcAft>
                <a:spcPts val="0"/>
              </a:spcAft>
            </a:pPr>
            <a:endParaRPr lang="ru-RU" sz="2000" kern="150" dirty="0">
              <a:solidFill>
                <a:srgbClr val="002060"/>
              </a:solidFill>
              <a:effectLst/>
              <a:latin typeface="Arial" panose="020B0604020202020204" pitchFamily="34" charset="0"/>
              <a:ea typeface="Droid Sans Fallback"/>
              <a:cs typeface="DejaVu Sans Condensed" panose="020B0606030804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7509" y="1656081"/>
            <a:ext cx="58924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25" name="Блок-схема: альтернативный процесс 24"/>
          <p:cNvSpPr/>
          <p:nvPr/>
        </p:nvSpPr>
        <p:spPr>
          <a:xfrm>
            <a:off x="2552294" y="430305"/>
            <a:ext cx="8845375" cy="1097281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latin typeface="Book Antiqua" panose="02040602050305030304" pitchFamily="18" charset="0"/>
              <a:cs typeface="Aharoni" panose="02010803020104030203" pitchFamily="2" charset="-79"/>
            </a:endParaRPr>
          </a:p>
          <a:p>
            <a:pPr algn="ctr"/>
            <a:r>
              <a:rPr lang="ru-RU" b="1" dirty="0" smtClean="0">
                <a:latin typeface="Book Antiqua" panose="02040602050305030304" pitchFamily="18" charset="0"/>
                <a:cs typeface="Aharoni" panose="02010803020104030203" pitchFamily="2" charset="-79"/>
              </a:rPr>
              <a:t>Уровень </a:t>
            </a:r>
            <a:r>
              <a:rPr lang="ru-RU" b="1" dirty="0">
                <a:latin typeface="Book Antiqua" panose="02040602050305030304" pitchFamily="18" charset="0"/>
                <a:cs typeface="Aharoni" panose="02010803020104030203" pitchFamily="2" charset="-79"/>
              </a:rPr>
              <a:t>достижения максимального оценочного балла </a:t>
            </a:r>
            <a:r>
              <a:rPr lang="ru-RU" b="1" dirty="0" smtClean="0">
                <a:latin typeface="Book Antiqua" panose="02040602050305030304" pitchFamily="18" charset="0"/>
                <a:cs typeface="Aharoni" panose="02010803020104030203" pitchFamily="2" charset="-79"/>
              </a:rPr>
              <a:t>библиотеками </a:t>
            </a:r>
          </a:p>
          <a:p>
            <a:pPr algn="ctr"/>
            <a:r>
              <a:rPr lang="ru-RU" b="1" dirty="0" smtClean="0">
                <a:latin typeface="Book Antiqua" panose="02040602050305030304" pitchFamily="18" charset="0"/>
                <a:cs typeface="Aharoni" panose="02010803020104030203" pitchFamily="2" charset="-79"/>
              </a:rPr>
              <a:t>по </a:t>
            </a:r>
            <a:r>
              <a:rPr lang="ru-RU" b="1" dirty="0">
                <a:latin typeface="Book Antiqua" panose="02040602050305030304" pitchFamily="18" charset="0"/>
                <a:cs typeface="Aharoni" panose="02010803020104030203" pitchFamily="2" charset="-79"/>
              </a:rPr>
              <a:t>выделенным критериям оценки </a:t>
            </a:r>
            <a:r>
              <a:rPr lang="ru-RU" b="1" dirty="0" smtClean="0">
                <a:latin typeface="Book Antiqua" panose="02040602050305030304" pitchFamily="18" charset="0"/>
                <a:cs typeface="Aharoni" panose="02010803020104030203" pitchFamily="2" charset="-79"/>
              </a:rPr>
              <a:t>качества</a:t>
            </a:r>
          </a:p>
          <a:p>
            <a:pPr algn="ctr"/>
            <a:r>
              <a:rPr lang="ru-RU" b="1" dirty="0" smtClean="0">
                <a:latin typeface="Book Antiqua" panose="02040602050305030304" pitchFamily="18" charset="0"/>
                <a:cs typeface="Aharoni" panose="02010803020104030203" pitchFamily="2" charset="-79"/>
              </a:rPr>
              <a:t> </a:t>
            </a:r>
            <a:r>
              <a:rPr lang="ru-RU" b="1" dirty="0">
                <a:latin typeface="Book Antiqua" panose="02040602050305030304" pitchFamily="18" charset="0"/>
                <a:cs typeface="Aharoni" panose="02010803020104030203" pitchFamily="2" charset="-79"/>
              </a:rPr>
              <a:t>оказания услуг, %</a:t>
            </a:r>
            <a:endParaRPr lang="ru-RU" dirty="0">
              <a:latin typeface="Book Antiqua" panose="02040602050305030304" pitchFamily="18" charset="0"/>
              <a:cs typeface="Aharoni" panose="02010803020104030203" pitchFamily="2" charset="-79"/>
            </a:endParaRPr>
          </a:p>
          <a:p>
            <a:r>
              <a:rPr lang="ru-RU" dirty="0"/>
              <a:t> 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88157155"/>
              </p:ext>
            </p:extLst>
          </p:nvPr>
        </p:nvGraphicFramePr>
        <p:xfrm>
          <a:off x="2019644" y="2057400"/>
          <a:ext cx="9695540" cy="44792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886140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15"/>
            <a:ext cx="12192000" cy="684468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0871" y="1672461"/>
            <a:ext cx="9045388" cy="4001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26695" indent="-226695" algn="ctr">
              <a:spcAft>
                <a:spcPts val="0"/>
              </a:spcAft>
            </a:pPr>
            <a:endParaRPr lang="ru-RU" sz="2000" kern="150" dirty="0">
              <a:solidFill>
                <a:srgbClr val="002060"/>
              </a:solidFill>
              <a:effectLst/>
              <a:latin typeface="Arial" panose="020B0604020202020204" pitchFamily="34" charset="0"/>
              <a:ea typeface="Droid Sans Fallback"/>
              <a:cs typeface="DejaVu Sans Condensed" panose="020B0606030804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7509" y="1656081"/>
            <a:ext cx="58924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25" name="Блок-схема: альтернативный процесс 24"/>
          <p:cNvSpPr/>
          <p:nvPr/>
        </p:nvSpPr>
        <p:spPr>
          <a:xfrm>
            <a:off x="2552294" y="387275"/>
            <a:ext cx="8845375" cy="1161826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Book Antiqua" panose="02040602050305030304" pitchFamily="18" charset="0"/>
              </a:rPr>
              <a:t>Уровень достижения максимального оценочного балла </a:t>
            </a:r>
            <a:r>
              <a:rPr lang="ru-RU" b="1" dirty="0" smtClean="0">
                <a:latin typeface="Book Antiqua" panose="02040602050305030304" pitchFamily="18" charset="0"/>
              </a:rPr>
              <a:t>музеями </a:t>
            </a:r>
          </a:p>
          <a:p>
            <a:pPr algn="ctr"/>
            <a:r>
              <a:rPr lang="ru-RU" b="1" dirty="0" smtClean="0">
                <a:latin typeface="Book Antiqua" panose="02040602050305030304" pitchFamily="18" charset="0"/>
              </a:rPr>
              <a:t>по </a:t>
            </a:r>
            <a:r>
              <a:rPr lang="ru-RU" b="1" dirty="0">
                <a:latin typeface="Book Antiqua" panose="02040602050305030304" pitchFamily="18" charset="0"/>
              </a:rPr>
              <a:t>выделенным критериям оценки качества </a:t>
            </a:r>
            <a:endParaRPr lang="ru-RU" b="1" dirty="0" smtClean="0">
              <a:latin typeface="Book Antiqua" panose="02040602050305030304" pitchFamily="18" charset="0"/>
            </a:endParaRPr>
          </a:p>
          <a:p>
            <a:pPr algn="ctr"/>
            <a:r>
              <a:rPr lang="ru-RU" b="1" dirty="0" smtClean="0">
                <a:latin typeface="Book Antiqua" panose="02040602050305030304" pitchFamily="18" charset="0"/>
              </a:rPr>
              <a:t>оказания </a:t>
            </a:r>
            <a:r>
              <a:rPr lang="ru-RU" b="1" dirty="0">
                <a:latin typeface="Book Antiqua" panose="02040602050305030304" pitchFamily="18" charset="0"/>
              </a:rPr>
              <a:t>услуг, %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08002371"/>
              </p:ext>
            </p:extLst>
          </p:nvPr>
        </p:nvGraphicFramePr>
        <p:xfrm>
          <a:off x="1745639" y="2056191"/>
          <a:ext cx="9851849" cy="44079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70009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15"/>
            <a:ext cx="12192000" cy="684468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0871" y="1672461"/>
            <a:ext cx="9045388" cy="4001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26695" indent="-226695" algn="ctr">
              <a:spcAft>
                <a:spcPts val="0"/>
              </a:spcAft>
            </a:pPr>
            <a:endParaRPr lang="ru-RU" sz="2000" kern="150" dirty="0">
              <a:solidFill>
                <a:srgbClr val="002060"/>
              </a:solidFill>
              <a:effectLst/>
              <a:latin typeface="Arial" panose="020B0604020202020204" pitchFamily="34" charset="0"/>
              <a:ea typeface="Droid Sans Fallback"/>
              <a:cs typeface="DejaVu Sans Condensed" panose="020B0606030804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7509" y="1656081"/>
            <a:ext cx="58924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25" name="Блок-схема: альтернативный процесс 24"/>
          <p:cNvSpPr/>
          <p:nvPr/>
        </p:nvSpPr>
        <p:spPr>
          <a:xfrm>
            <a:off x="2552294" y="365760"/>
            <a:ext cx="8845375" cy="1194100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Book Antiqua" panose="02040602050305030304" pitchFamily="18" charset="0"/>
              </a:rPr>
              <a:t>Уровень достижения максимального оценочного </a:t>
            </a:r>
            <a:r>
              <a:rPr lang="ru-RU" b="1" dirty="0" smtClean="0">
                <a:latin typeface="Book Antiqua" panose="02040602050305030304" pitchFamily="18" charset="0"/>
              </a:rPr>
              <a:t>балла</a:t>
            </a:r>
          </a:p>
          <a:p>
            <a:pPr algn="ctr"/>
            <a:r>
              <a:rPr lang="ru-RU" b="1" dirty="0" smtClean="0">
                <a:latin typeface="Book Antiqua" panose="02040602050305030304" pitchFamily="18" charset="0"/>
              </a:rPr>
              <a:t> </a:t>
            </a:r>
            <a:r>
              <a:rPr lang="ru-RU" b="1" dirty="0">
                <a:latin typeface="Book Antiqua" panose="02040602050305030304" pitchFamily="18" charset="0"/>
              </a:rPr>
              <a:t>МАУК </a:t>
            </a:r>
            <a:r>
              <a:rPr lang="ru-RU" b="1" dirty="0" smtClean="0">
                <a:latin typeface="Book Antiqua" panose="02040602050305030304" pitchFamily="18" charset="0"/>
              </a:rPr>
              <a:t>«</a:t>
            </a:r>
            <a:r>
              <a:rPr lang="ru-RU" b="1" dirty="0">
                <a:latin typeface="Book Antiqua" panose="02040602050305030304" pitchFamily="18" charset="0"/>
              </a:rPr>
              <a:t>Городские парки» по выделенным критериям </a:t>
            </a:r>
            <a:endParaRPr lang="ru-RU" b="1" dirty="0" smtClean="0">
              <a:latin typeface="Book Antiqua" panose="02040602050305030304" pitchFamily="18" charset="0"/>
            </a:endParaRPr>
          </a:p>
          <a:p>
            <a:pPr algn="ctr"/>
            <a:r>
              <a:rPr lang="ru-RU" b="1" dirty="0" smtClean="0">
                <a:latin typeface="Book Antiqua" panose="02040602050305030304" pitchFamily="18" charset="0"/>
              </a:rPr>
              <a:t>оценки качества оказания </a:t>
            </a:r>
            <a:r>
              <a:rPr lang="ru-RU" b="1" dirty="0">
                <a:latin typeface="Book Antiqua" panose="02040602050305030304" pitchFamily="18" charset="0"/>
              </a:rPr>
              <a:t>услуг</a:t>
            </a:r>
            <a:r>
              <a:rPr lang="ru-RU" b="1" dirty="0" smtClean="0">
                <a:latin typeface="Book Antiqua" panose="02040602050305030304" pitchFamily="18" charset="0"/>
              </a:rPr>
              <a:t>, %</a:t>
            </a:r>
            <a:endParaRPr lang="ru-RU" b="1" dirty="0">
              <a:latin typeface="Book Antiqua" panose="02040602050305030304" pitchFamily="18" charset="0"/>
            </a:endParaRP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14966237"/>
              </p:ext>
            </p:extLst>
          </p:nvPr>
        </p:nvGraphicFramePr>
        <p:xfrm>
          <a:off x="1810871" y="1960559"/>
          <a:ext cx="9886205" cy="46303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94285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15"/>
            <a:ext cx="12192000" cy="684468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0871" y="1672461"/>
            <a:ext cx="9045388" cy="4001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26695" indent="-226695" algn="ctr">
              <a:spcAft>
                <a:spcPts val="0"/>
              </a:spcAft>
            </a:pPr>
            <a:endParaRPr lang="ru-RU" sz="2000" kern="150" dirty="0">
              <a:solidFill>
                <a:srgbClr val="002060"/>
              </a:solidFill>
              <a:effectLst/>
              <a:latin typeface="Arial" panose="020B0604020202020204" pitchFamily="34" charset="0"/>
              <a:ea typeface="Droid Sans Fallback"/>
              <a:cs typeface="DejaVu Sans Condensed" panose="020B0606030804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7509" y="1656081"/>
            <a:ext cx="58924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25" name="Блок-схема: альтернативный процесс 24"/>
          <p:cNvSpPr/>
          <p:nvPr/>
        </p:nvSpPr>
        <p:spPr>
          <a:xfrm>
            <a:off x="2280621" y="365257"/>
            <a:ext cx="9353080" cy="1206111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Book Antiqua" panose="02040602050305030304" pitchFamily="18" charset="0"/>
              </a:rPr>
              <a:t>Уровень достижения максимального оценочного балла </a:t>
            </a:r>
            <a:endParaRPr lang="ru-RU" b="1" dirty="0" smtClean="0">
              <a:latin typeface="Book Antiqua" panose="02040602050305030304" pitchFamily="18" charset="0"/>
            </a:endParaRPr>
          </a:p>
          <a:p>
            <a:pPr algn="ctr"/>
            <a:r>
              <a:rPr lang="ru-RU" b="1" dirty="0" smtClean="0">
                <a:latin typeface="Book Antiqua" panose="02040602050305030304" pitchFamily="18" charset="0"/>
              </a:rPr>
              <a:t>МП г. о. Саранск </a:t>
            </a:r>
            <a:r>
              <a:rPr lang="ru-RU" b="1" dirty="0">
                <a:latin typeface="Book Antiqua" panose="02040602050305030304" pitchFamily="18" charset="0"/>
              </a:rPr>
              <a:t>«Городской зоопарк» по выделенным критериям </a:t>
            </a:r>
            <a:endParaRPr lang="ru-RU" b="1" dirty="0" smtClean="0">
              <a:latin typeface="Book Antiqua" panose="02040602050305030304" pitchFamily="18" charset="0"/>
            </a:endParaRPr>
          </a:p>
          <a:p>
            <a:pPr algn="ctr"/>
            <a:r>
              <a:rPr lang="ru-RU" b="1" dirty="0" smtClean="0">
                <a:latin typeface="Book Antiqua" panose="02040602050305030304" pitchFamily="18" charset="0"/>
              </a:rPr>
              <a:t>оценки </a:t>
            </a:r>
            <a:r>
              <a:rPr lang="ru-RU" b="1" dirty="0">
                <a:latin typeface="Book Antiqua" panose="02040602050305030304" pitchFamily="18" charset="0"/>
              </a:rPr>
              <a:t>качества оказания услуг</a:t>
            </a:r>
            <a:r>
              <a:rPr lang="ru-RU" b="1" dirty="0" smtClean="0">
                <a:latin typeface="Book Antiqua" panose="02040602050305030304" pitchFamily="18" charset="0"/>
              </a:rPr>
              <a:t>, %</a:t>
            </a:r>
            <a:endParaRPr lang="ru-RU" b="1" dirty="0">
              <a:latin typeface="Book Antiqua" panose="02040602050305030304" pitchFamily="18" charset="0"/>
            </a:endParaRP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56636772"/>
              </p:ext>
            </p:extLst>
          </p:nvPr>
        </p:nvGraphicFramePr>
        <p:xfrm>
          <a:off x="1656784" y="1879807"/>
          <a:ext cx="9976917" cy="47744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56405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15"/>
            <a:ext cx="12192000" cy="684468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0871" y="1672461"/>
            <a:ext cx="9045388" cy="4001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26695" indent="-226695" algn="ctr">
              <a:spcAft>
                <a:spcPts val="0"/>
              </a:spcAft>
            </a:pPr>
            <a:endParaRPr lang="ru-RU" sz="2000" kern="150" dirty="0">
              <a:solidFill>
                <a:srgbClr val="002060"/>
              </a:solidFill>
              <a:effectLst/>
              <a:latin typeface="Arial" panose="020B0604020202020204" pitchFamily="34" charset="0"/>
              <a:ea typeface="Droid Sans Fallback"/>
              <a:cs typeface="DejaVu Sans Condensed" panose="020B0606030804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7509" y="1656081"/>
            <a:ext cx="58924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25" name="Блок-схема: альтернативный процесс 24"/>
          <p:cNvSpPr/>
          <p:nvPr/>
        </p:nvSpPr>
        <p:spPr>
          <a:xfrm>
            <a:off x="2571749" y="408790"/>
            <a:ext cx="9111056" cy="1182781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Book Antiqua" panose="02040602050305030304" pitchFamily="18" charset="0"/>
              </a:rPr>
              <a:t>Уровень достижения максимальной оценки по </a:t>
            </a:r>
            <a:r>
              <a:rPr lang="ru-RU" b="1" dirty="0" err="1">
                <a:latin typeface="Book Antiqua" panose="02040602050305030304" pitchFamily="18" charset="0"/>
              </a:rPr>
              <a:t>подпоказателям</a:t>
            </a:r>
            <a:r>
              <a:rPr lang="ru-RU" b="1" dirty="0">
                <a:latin typeface="Book Antiqua" panose="02040602050305030304" pitchFamily="18" charset="0"/>
              </a:rPr>
              <a:t>, характеризующим показатель 2. 5. «</a:t>
            </a:r>
            <a:r>
              <a:rPr lang="ru-RU" b="1" dirty="0" smtClean="0">
                <a:latin typeface="Book Antiqua" panose="02040602050305030304" pitchFamily="18" charset="0"/>
              </a:rPr>
              <a:t>Доступность услуг </a:t>
            </a:r>
            <a:r>
              <a:rPr lang="ru-RU" b="1" dirty="0">
                <a:latin typeface="Book Antiqua" panose="02040602050305030304" pitchFamily="18" charset="0"/>
              </a:rPr>
              <a:t>для лиц </a:t>
            </a:r>
            <a:endParaRPr lang="ru-RU" b="1" dirty="0" smtClean="0">
              <a:latin typeface="Book Antiqua" panose="02040602050305030304" pitchFamily="18" charset="0"/>
            </a:endParaRPr>
          </a:p>
          <a:p>
            <a:pPr algn="ctr"/>
            <a:r>
              <a:rPr lang="ru-RU" b="1" dirty="0" smtClean="0">
                <a:latin typeface="Book Antiqua" panose="02040602050305030304" pitchFamily="18" charset="0"/>
              </a:rPr>
              <a:t>с </a:t>
            </a:r>
            <a:r>
              <a:rPr lang="ru-RU" b="1" dirty="0">
                <a:latin typeface="Book Antiqua" panose="02040602050305030304" pitchFamily="18" charset="0"/>
              </a:rPr>
              <a:t>ограниченными возможностями здоровья» в организациях культуры различного типа Республики Мордовия, %</a:t>
            </a:r>
            <a:endParaRPr lang="ru-RU" dirty="0">
              <a:latin typeface="Book Antiqua" panose="02040602050305030304" pitchFamily="18" charset="0"/>
            </a:endParaRPr>
          </a:p>
        </p:txBody>
      </p:sp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59090282"/>
              </p:ext>
            </p:extLst>
          </p:nvPr>
        </p:nvGraphicFramePr>
        <p:xfrm>
          <a:off x="1553227" y="1895756"/>
          <a:ext cx="10559883" cy="46580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95411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3" y="13315"/>
            <a:ext cx="12192000" cy="684468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0871" y="1672461"/>
            <a:ext cx="9045388" cy="4001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26695" indent="-226695" algn="ctr">
              <a:spcAft>
                <a:spcPts val="0"/>
              </a:spcAft>
            </a:pPr>
            <a:endParaRPr lang="ru-RU" sz="2000" kern="150" dirty="0">
              <a:solidFill>
                <a:srgbClr val="002060"/>
              </a:solidFill>
              <a:effectLst/>
              <a:latin typeface="Arial" panose="020B0604020202020204" pitchFamily="34" charset="0"/>
              <a:ea typeface="Droid Sans Fallback"/>
              <a:cs typeface="DejaVu Sans Condensed" panose="020B0606030804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7509" y="1656081"/>
            <a:ext cx="58924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25" name="Блок-схема: альтернативный процесс 24"/>
          <p:cNvSpPr/>
          <p:nvPr/>
        </p:nvSpPr>
        <p:spPr>
          <a:xfrm>
            <a:off x="2571749" y="262646"/>
            <a:ext cx="8845375" cy="1393435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Book Antiqua" panose="02040602050305030304" pitchFamily="18" charset="0"/>
              </a:rPr>
              <a:t>Уровень достижения максимального оценочного балла (160) </a:t>
            </a:r>
            <a:endParaRPr lang="ru-RU" b="1" dirty="0" smtClean="0">
              <a:latin typeface="Book Antiqua" panose="02040602050305030304" pitchFamily="18" charset="0"/>
            </a:endParaRPr>
          </a:p>
          <a:p>
            <a:pPr algn="ctr"/>
            <a:r>
              <a:rPr lang="ru-RU" b="1" dirty="0" smtClean="0">
                <a:latin typeface="Book Antiqua" panose="02040602050305030304" pitchFamily="18" charset="0"/>
              </a:rPr>
              <a:t>всеми </a:t>
            </a:r>
            <a:r>
              <a:rPr lang="ru-RU" b="1" dirty="0">
                <a:latin typeface="Book Antiqua" panose="02040602050305030304" pitchFamily="18" charset="0"/>
              </a:rPr>
              <a:t>типами организаций культуры Республики Мордовия </a:t>
            </a:r>
            <a:endParaRPr lang="ru-RU" b="1" dirty="0" smtClean="0">
              <a:latin typeface="Book Antiqua" panose="02040602050305030304" pitchFamily="18" charset="0"/>
            </a:endParaRPr>
          </a:p>
          <a:p>
            <a:pPr algn="ctr"/>
            <a:r>
              <a:rPr lang="ru-RU" b="1" dirty="0" smtClean="0">
                <a:latin typeface="Book Antiqua" panose="02040602050305030304" pitchFamily="18" charset="0"/>
              </a:rPr>
              <a:t>по </a:t>
            </a:r>
            <a:r>
              <a:rPr lang="ru-RU" b="1" dirty="0">
                <a:latin typeface="Book Antiqua" panose="02040602050305030304" pitchFamily="18" charset="0"/>
              </a:rPr>
              <a:t>выделенным </a:t>
            </a:r>
            <a:r>
              <a:rPr lang="ru-RU" b="1" dirty="0" smtClean="0">
                <a:latin typeface="Book Antiqua" panose="02040602050305030304" pitchFamily="18" charset="0"/>
              </a:rPr>
              <a:t>критериям оценки качества оказания услуг, </a:t>
            </a:r>
            <a:r>
              <a:rPr lang="ru-RU" b="1" dirty="0">
                <a:latin typeface="Book Antiqua" panose="02040602050305030304" pitchFamily="18" charset="0"/>
              </a:rPr>
              <a:t>%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54083297"/>
              </p:ext>
            </p:extLst>
          </p:nvPr>
        </p:nvGraphicFramePr>
        <p:xfrm>
          <a:off x="1810872" y="2056191"/>
          <a:ext cx="9974284" cy="44844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33403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15"/>
            <a:ext cx="12192000" cy="684468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0871" y="1672461"/>
            <a:ext cx="9045388" cy="4001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26695" indent="-226695" algn="ctr">
              <a:spcAft>
                <a:spcPts val="0"/>
              </a:spcAft>
            </a:pPr>
            <a:endParaRPr lang="ru-RU" sz="2000" kern="150" dirty="0">
              <a:solidFill>
                <a:srgbClr val="002060"/>
              </a:solidFill>
              <a:effectLst/>
              <a:latin typeface="Arial" panose="020B0604020202020204" pitchFamily="34" charset="0"/>
              <a:ea typeface="Droid Sans Fallback"/>
              <a:cs typeface="DejaVu Sans Condensed" panose="020B0606030804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7509" y="1656081"/>
            <a:ext cx="58924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25" name="Блок-схема: альтернативный процесс 24"/>
          <p:cNvSpPr/>
          <p:nvPr/>
        </p:nvSpPr>
        <p:spPr>
          <a:xfrm>
            <a:off x="-1" y="28212"/>
            <a:ext cx="12191999" cy="891274"/>
          </a:xfrm>
          <a:prstGeom prst="flowChartAlternateProcess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Book Antiqua" panose="02040602050305030304" pitchFamily="18" charset="0"/>
              </a:rPr>
              <a:t>Итоговый рейтинг организаций культуры различного типа Республики Мордовия </a:t>
            </a:r>
            <a:endParaRPr lang="ru-RU" b="1" dirty="0" smtClean="0">
              <a:latin typeface="Book Antiqua" panose="02040602050305030304" pitchFamily="18" charset="0"/>
            </a:endParaRPr>
          </a:p>
          <a:p>
            <a:pPr algn="ctr"/>
            <a:r>
              <a:rPr lang="ru-RU" b="1" dirty="0" smtClean="0">
                <a:latin typeface="Book Antiqua" panose="02040602050305030304" pitchFamily="18" charset="0"/>
              </a:rPr>
              <a:t>по результатам независимой оценки </a:t>
            </a:r>
            <a:r>
              <a:rPr lang="ru-RU" b="1" dirty="0">
                <a:latin typeface="Book Antiqua" panose="02040602050305030304" pitchFamily="18" charset="0"/>
              </a:rPr>
              <a:t>качества оказания услуг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8070681"/>
              </p:ext>
            </p:extLst>
          </p:nvPr>
        </p:nvGraphicFramePr>
        <p:xfrm>
          <a:off x="1" y="919495"/>
          <a:ext cx="6048116" cy="58698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3606"/>
                <a:gridCol w="4970671"/>
                <a:gridCol w="733839"/>
              </a:tblGrid>
              <a:tr h="53867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r>
                        <a:rPr lang="en-US" sz="11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100" b="1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Учреждение</a:t>
                      </a:r>
                    </a:p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Общий</a:t>
                      </a:r>
                      <a:r>
                        <a:rPr lang="ru-RU" sz="11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балл</a:t>
                      </a: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1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</a:t>
                      </a: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 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160 </a:t>
                      </a: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6770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«Централизованная библиотечная система» Рузаевского муниципального района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151,8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32757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Кочкуровская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центральная районная библиотека»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Кочкуровского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</a:t>
                      </a: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РМ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151,2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32757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«Культурно-досуговый центр»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Семилейского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сельского поселения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Кочкуровского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</a:t>
                      </a: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РМ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150,1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770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«Выставочный зал им. И</a:t>
                      </a: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И. </a:t>
                      </a:r>
                      <a:r>
                        <a:rPr lang="ru-RU" sz="10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Сидельникова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Рузаевского муниципального района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149,8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770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«Дом культуры «Орион» Рузаевского муниципального района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147,3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770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 «Центр культуры»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Ичалковского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</a:t>
                      </a: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РМ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145,4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770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 «Центр культуры»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Зубово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-Полянского муниципального района </a:t>
                      </a: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РМ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145,0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770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«Ромодановский районный историко-краеведческий музей»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144,2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770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«Центральная библиотека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Кадошкинского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района»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143,4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770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«Центр национальной культуры»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Старошайговского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</a:t>
                      </a: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РМ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143,3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770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«Районный Дом культуры» Рузаевского муниципального района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143,2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770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«Центр культуры им. А</a:t>
                      </a: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В. Ухтомского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Рузаевского муниципального района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142,5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770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МУК «Районный Дом культуры»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Старошайговского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</a:t>
                      </a: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РМ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142,1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770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«Дубенская районная библиотека» Дубенского муниципального района </a:t>
                      </a: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РМ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142,0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770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«Централизованная городская библиотечная система для детей»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141,8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770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«Ромодановская центральная районная библиотека им. Н</a:t>
                      </a: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0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Эркая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141,2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770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«Дом культуры «ЛУЧ»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140,9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1171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«Центральная районная библиотека»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Большеигнатовского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</a:t>
                      </a:r>
                      <a:endParaRPr lang="ru-RU" sz="10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района РМ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140,8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770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«Дом культуры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Кадошкинского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района»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139,9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770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«Ромодановский районный Дом культуры»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139,2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770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«Дом культуры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Инсарского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района»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138,9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770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«Центральная библиотека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Инсарского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района»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138,6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3025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Атюрьевский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районный Дом культуры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Атюрьевского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</a:t>
                      </a: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РМ»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137,1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770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Атяшевского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«Районный краеведческий музей»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137,1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6445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 «Централизованная библиотечная система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Ковылкинского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района»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136,7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770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«Районный Дом культуры»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Большеигнатовского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</a:t>
                      </a: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РМ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136,3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770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МАУК 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Атяшевского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«</a:t>
                      </a:r>
                      <a:r>
                        <a:rPr lang="ru-RU" sz="1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Атяшевский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районный Дом культуры»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135,4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770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МУК «Дубенский районный Дом культуры» Дубенского муниципального района </a:t>
                      </a:r>
                      <a:r>
                        <a:rPr lang="ru-RU" sz="1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РМ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135,3</a:t>
                      </a:r>
                      <a:endParaRPr lang="ru-RU" sz="1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9010839"/>
              </p:ext>
            </p:extLst>
          </p:nvPr>
        </p:nvGraphicFramePr>
        <p:xfrm>
          <a:off x="6049494" y="922602"/>
          <a:ext cx="6142504" cy="58667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0681"/>
                <a:gridCol w="5326368"/>
                <a:gridCol w="515455"/>
              </a:tblGrid>
              <a:tr h="169675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МБУ «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Ардатовский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районный Дом культуры»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134,2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0448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 «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Ельниковский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районный Дом культуры»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134,2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0448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Ардатовская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центральная районная библиотека им.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Н.</a:t>
                      </a:r>
                      <a:r>
                        <a:rPr lang="ru-RU" sz="10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К. Крупской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133,4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24605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Большеберезниковская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централизованная библиотечная система» 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Большеберезниковского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РМ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133,1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24605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«Районный центр национальной культуры, народных промыслов и ремесел» 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Кочкуровского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РМ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132,7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0448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 «Центр культуры» 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Краснослободского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РМ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132,0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0448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 «Ельниковская центральная библиотека»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130,6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0448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МАУ 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Лямбирского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РМ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«Культурно-спортивный центр «Алмаз»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130,4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0448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 «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Ельниковский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историко-краеведческий музей»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130,0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33860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«Культурно-досуговый центр 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Большеберезниковского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РМ»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130,0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0448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Атюрьевская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централизованная библиотечная система»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128,8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24605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«Центральная библиотечная система им. И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М. Девина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Старошайговского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РМ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128,1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0448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Атяшевского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«Центральная районная библиотека»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127,7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0448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 «Центр культуры» 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Теньгушевского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126,3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0448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МАУК «Городские парки»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125,1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0448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«Районная библиотека п. Торбеево» 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Торбеевского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района»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РМ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123,7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0448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 «Центр культуры 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Ковылкинского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района»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123,2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0448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 «Центральная районная библиотека» 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РМ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122,2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56921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 «Централизованная библиотечная система 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Темниковского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РМ»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122,0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0448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 «Центр культуры» 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Темниковского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РМ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121,3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0448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 «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Кочелаевский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центр русской культуры им. Ф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В. </a:t>
                      </a:r>
                      <a:r>
                        <a:rPr lang="ru-RU" sz="1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Сычкова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119,0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0448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</a:t>
                      </a:r>
                      <a:r>
                        <a:rPr lang="ru-RU" sz="1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г.о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Саранск «Городской зоопарк»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114,8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0448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Лямбирская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центральная районная библиотека»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113,9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24605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 «Дом культуры Цементник» Комсомольского городского поселения 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РМ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112,1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56921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Торбеевский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районный Дом культуры 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Торбеевского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РМ»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112,0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0448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«Центр культуры и отдыха Тургеневского городского поселения»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109,1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24605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«Культурно-досуговый центр «Современник» 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Большеелховского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сельского поселения 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Лямбирского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РМ»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105,9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0448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 «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Чамзинский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районный Дом культуры» 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Чамзинского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РМ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103,4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0448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МБУК «Дом культуры «Заречье»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98,2</a:t>
                      </a:r>
                      <a:endParaRPr lang="ru-RU" sz="10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23636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9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СРЕДНЕЕ ЗНАЧЕНИЕ</a:t>
                      </a:r>
                      <a:endParaRPr lang="ru-RU" sz="9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9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132,2</a:t>
                      </a:r>
                      <a:endParaRPr lang="ru-RU" sz="9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4" marR="2944" marT="2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475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4468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0871" y="1672461"/>
            <a:ext cx="9045388" cy="4001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26695" indent="-226695" algn="ctr">
              <a:spcAft>
                <a:spcPts val="0"/>
              </a:spcAft>
            </a:pPr>
            <a:endParaRPr lang="ru-RU" sz="2000" kern="150" dirty="0">
              <a:solidFill>
                <a:srgbClr val="002060"/>
              </a:solidFill>
              <a:effectLst/>
              <a:latin typeface="Arial" panose="020B0604020202020204" pitchFamily="34" charset="0"/>
              <a:ea typeface="Droid Sans Fallback"/>
              <a:cs typeface="DejaVu Sans Condensed" panose="020B0606030804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7509" y="1656081"/>
            <a:ext cx="58924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42987" y="2499012"/>
            <a:ext cx="10739438" cy="92333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26695" indent="-226695" algn="ctr">
              <a:spcAft>
                <a:spcPts val="0"/>
              </a:spcAft>
            </a:pPr>
            <a:r>
              <a:rPr lang="ru-RU" sz="5400" b="1" kern="15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Droid Sans Fallback"/>
                <a:cs typeface="DejaVu Sans Condensed" panose="020B0606030804020204" pitchFamily="34" charset="0"/>
              </a:rPr>
              <a:t>Благодарим за внимание!</a:t>
            </a:r>
            <a:endParaRPr lang="ru-RU" sz="5400" kern="150" dirty="0">
              <a:solidFill>
                <a:schemeClr val="accent1">
                  <a:lumMod val="50000"/>
                </a:schemeClr>
              </a:solidFill>
              <a:effectLst/>
              <a:latin typeface="Arial" panose="020B0604020202020204" pitchFamily="34" charset="0"/>
              <a:ea typeface="Droid Sans Fallback"/>
              <a:cs typeface="DejaVu Sans Condensed" panose="020B0606030804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43450" y="5638800"/>
            <a:ext cx="7153276" cy="707886"/>
          </a:xfrm>
          <a:prstGeom prst="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square">
            <a:spAutoFit/>
          </a:bodyPr>
          <a:lstStyle/>
          <a:p>
            <a:pPr marL="226695" indent="-226695" algn="ctr">
              <a:spcAft>
                <a:spcPts val="0"/>
              </a:spcAft>
            </a:pPr>
            <a:r>
              <a:rPr lang="ru-RU" sz="2000" b="1" kern="15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Droid Sans Fallback"/>
                <a:cs typeface="DejaVu Sans Condensed" panose="020B0606030804020204" pitchFamily="34" charset="0"/>
              </a:rPr>
              <a:t>Министерство культуры, национальной политики, </a:t>
            </a:r>
          </a:p>
          <a:p>
            <a:pPr marL="226695" indent="-226695" algn="ctr">
              <a:spcAft>
                <a:spcPts val="0"/>
              </a:spcAft>
            </a:pPr>
            <a:r>
              <a:rPr lang="ru-RU" sz="2000" b="1" kern="15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Droid Sans Fallback"/>
                <a:cs typeface="DejaVu Sans Condensed" panose="020B0606030804020204" pitchFamily="34" charset="0"/>
              </a:rPr>
              <a:t>туризма </a:t>
            </a:r>
            <a:r>
              <a:rPr lang="ru-RU" sz="2000" b="1" kern="15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Droid Sans Fallback"/>
                <a:cs typeface="DejaVu Sans Condensed" panose="020B0606030804020204" pitchFamily="34" charset="0"/>
              </a:rPr>
              <a:t>и архивного </a:t>
            </a:r>
            <a:r>
              <a:rPr lang="ru-RU" sz="2000" b="1" kern="15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Droid Sans Fallback"/>
                <a:cs typeface="DejaVu Sans Condensed" panose="020B0606030804020204" pitchFamily="34" charset="0"/>
              </a:rPr>
              <a:t>дела Республики Мордовии</a:t>
            </a:r>
            <a:endParaRPr lang="ru-RU" sz="2000" kern="150" dirty="0">
              <a:solidFill>
                <a:schemeClr val="accent1">
                  <a:lumMod val="50000"/>
                </a:schemeClr>
              </a:solidFill>
              <a:effectLst/>
              <a:latin typeface="Arial" panose="020B0604020202020204" pitchFamily="34" charset="0"/>
              <a:ea typeface="Droid Sans Fallback"/>
              <a:cs typeface="DejaVu Sans Condensed" panose="020B06060308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981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1251</TotalTime>
  <Words>1702</Words>
  <Application>Microsoft Office PowerPoint</Application>
  <PresentationFormat>Широкоэкранный</PresentationFormat>
  <Paragraphs>336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30" baseType="lpstr">
      <vt:lpstr>Arial Unicode MS</vt:lpstr>
      <vt:lpstr>Aharoni</vt:lpstr>
      <vt:lpstr>Arial</vt:lpstr>
      <vt:lpstr>Book Antiqua</vt:lpstr>
      <vt:lpstr>Calibri</vt:lpstr>
      <vt:lpstr>Calibri Light</vt:lpstr>
      <vt:lpstr>DejaVu Sans Condensed</vt:lpstr>
      <vt:lpstr>Droid Sans Fallback</vt:lpstr>
      <vt:lpstr>Simplified Arabic Fixed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Давыдов</dc:creator>
  <cp:lastModifiedBy>АлыковаТамараТемофе</cp:lastModifiedBy>
  <cp:revision>106</cp:revision>
  <cp:lastPrinted>2017-11-24T14:05:50Z</cp:lastPrinted>
  <dcterms:created xsi:type="dcterms:W3CDTF">2017-11-22T08:13:51Z</dcterms:created>
  <dcterms:modified xsi:type="dcterms:W3CDTF">2017-11-27T12:10:50Z</dcterms:modified>
</cp:coreProperties>
</file>