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0" r:id="rId1"/>
  </p:sldMasterIdLst>
  <p:notesMasterIdLst>
    <p:notesMasterId r:id="rId19"/>
  </p:notesMasterIdLst>
  <p:handoutMasterIdLst>
    <p:handoutMasterId r:id="rId20"/>
  </p:handoutMasterIdLst>
  <p:sldIdLst>
    <p:sldId id="404" r:id="rId2"/>
    <p:sldId id="448" r:id="rId3"/>
    <p:sldId id="427" r:id="rId4"/>
    <p:sldId id="444" r:id="rId5"/>
    <p:sldId id="424" r:id="rId6"/>
    <p:sldId id="449" r:id="rId7"/>
    <p:sldId id="455" r:id="rId8"/>
    <p:sldId id="457" r:id="rId9"/>
    <p:sldId id="456" r:id="rId10"/>
    <p:sldId id="397" r:id="rId11"/>
    <p:sldId id="450" r:id="rId12"/>
    <p:sldId id="453" r:id="rId13"/>
    <p:sldId id="452" r:id="rId14"/>
    <p:sldId id="454" r:id="rId15"/>
    <p:sldId id="429" r:id="rId16"/>
    <p:sldId id="446" r:id="rId17"/>
    <p:sldId id="419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9900CC"/>
    <a:srgbClr val="99FF66"/>
    <a:srgbClr val="00FF00"/>
    <a:srgbClr val="FFCCFF"/>
    <a:srgbClr val="CCCCFF"/>
    <a:srgbClr val="CC99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099" autoAdjust="0"/>
    <p:restoredTop sz="71070" autoAdjust="0"/>
  </p:normalViewPr>
  <p:slideViewPr>
    <p:cSldViewPr>
      <p:cViewPr varScale="1">
        <p:scale>
          <a:sx n="61" d="100"/>
          <a:sy n="61" d="100"/>
        </p:scale>
        <p:origin x="1493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555"/>
    </p:cViewPr>
  </p:sorterViewPr>
  <p:notesViewPr>
    <p:cSldViewPr>
      <p:cViewPr varScale="1">
        <p:scale>
          <a:sx n="67" d="100"/>
          <a:sy n="67" d="100"/>
        </p:scale>
        <p:origin x="-3168" y="-8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9BD133D-5311-4B4B-B066-B311D35F2574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9B1F6F2-3111-4D92-896C-0C7C2EE8C8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9252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4E48AB-541D-4FB8-9444-338E5E24B570}" type="datetimeFigureOut">
              <a:rPr lang="ru-RU"/>
              <a:pPr>
                <a:defRPr/>
              </a:pPr>
              <a:t>17.09.2021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B06CE09-8C2F-44C0-89E2-7CFB132DD1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420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06CE09-8C2F-44C0-89E2-7CFB132DD15F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922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06CE09-8C2F-44C0-89E2-7CFB132DD15F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010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06CE09-8C2F-44C0-89E2-7CFB132DD15F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4711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06CE09-8C2F-44C0-89E2-7CFB132DD15F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633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06CE09-8C2F-44C0-89E2-7CFB132DD15F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926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06CE09-8C2F-44C0-89E2-7CFB132DD15F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388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06CE09-8C2F-44C0-89E2-7CFB132DD15F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5226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06CE09-8C2F-44C0-89E2-7CFB132DD15F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795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91840-BA12-4856-B26B-7B844E4F059E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67609-B375-43D6-AD37-2D8F0625B2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A5C9C-D283-4336-AB7D-0996789B5029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A84F2-C65A-497F-94CD-1F2ED51E4D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2F15A-812E-43F8-929F-D389C56579DE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29B60-BD32-46F8-BD3E-E3CF0B6290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62C91-09D8-49B4-9DC1-81B807643476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4C608-F552-413A-96AC-D69B6418DC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7CF45-5793-43BF-82A7-60346F614C47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88676-05AF-4502-8C86-DD2D311643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ED50F-46CE-4D8F-BFC2-9C3010667D43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FAE6B-05D2-4E87-B978-3700B6AD59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93357-8D32-46CE-A84C-1C4456A0155B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81D31-2B3D-44D1-88B7-EC0E8753EB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5A2D5-3573-472E-B4F8-8EF3310D439C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853B8-3A16-4A4A-AF3F-4520CEF8BD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9B3D7-CF8D-4436-BD04-B32F12C24DFA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D3F61-D94F-4254-B6D8-7B43D7A54B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07EA2-4422-4306-95E3-4FF1BB833A8F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0815E-9B39-4CD3-AD10-533E90AF89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072DD-23C1-41CC-BBDF-79E3CCAC20A7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2895E-9C2E-4AD6-AE2F-4086D964E2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52BE4C0C-7A20-453E-994C-979BE34CCFB2}" type="datetimeFigureOut">
              <a:rPr lang="en-US"/>
              <a:pPr>
                <a:defRPr/>
              </a:pPr>
              <a:t>9/17/2021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36DDEFF9-0476-4154-B747-9F119AE570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0" r:id="rId2"/>
    <p:sldLayoutId id="2147483839" r:id="rId3"/>
    <p:sldLayoutId id="2147483838" r:id="rId4"/>
    <p:sldLayoutId id="2147483837" r:id="rId5"/>
    <p:sldLayoutId id="2147483836" r:id="rId6"/>
    <p:sldLayoutId id="2147483835" r:id="rId7"/>
    <p:sldLayoutId id="2147483834" r:id="rId8"/>
    <p:sldLayoutId id="2147483842" r:id="rId9"/>
    <p:sldLayoutId id="2147483833" r:id="rId10"/>
    <p:sldLayoutId id="214748383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3"/>
          <p:cNvSpPr txBox="1">
            <a:spLocks noChangeArrowheads="1"/>
          </p:cNvSpPr>
          <p:nvPr/>
        </p:nvSpPr>
        <p:spPr bwMode="auto">
          <a:xfrm>
            <a:off x="1907704" y="2060848"/>
            <a:ext cx="590465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Имущественная поддержка субъектов малого и среднего бизнеса на территории Атяшевского муниципального района</a:t>
            </a:r>
          </a:p>
          <a:p>
            <a:pPr algn="ctr"/>
            <a:r>
              <a:rPr lang="ru-RU" sz="3600" dirty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Республики Мордовия</a:t>
            </a:r>
          </a:p>
        </p:txBody>
      </p:sp>
      <p:pic>
        <p:nvPicPr>
          <p:cNvPr id="4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75531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6" name="Прямоугольник 16"/>
          <p:cNvSpPr>
            <a:spLocks noChangeArrowheads="1"/>
          </p:cNvSpPr>
          <p:nvPr/>
        </p:nvSpPr>
        <p:spPr bwMode="auto">
          <a:xfrm>
            <a:off x="3214688" y="142875"/>
            <a:ext cx="318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07E2E3-0C22-49F5-BA6A-B2298706DF47}"/>
              </a:ext>
            </a:extLst>
          </p:cNvPr>
          <p:cNvSpPr txBox="1"/>
          <p:nvPr/>
        </p:nvSpPr>
        <p:spPr>
          <a:xfrm>
            <a:off x="1115616" y="1057961"/>
            <a:ext cx="76328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 район – место для бизнеса, работы и жизни</a:t>
            </a:r>
            <a:endParaRPr lang="ru-RU" sz="2000" dirty="0"/>
          </a:p>
        </p:txBody>
      </p:sp>
      <p:pic>
        <p:nvPicPr>
          <p:cNvPr id="4" name="Picture 11" descr="C:\Users\god\Desktop\presentation\Header2Light.png">
            <a:extLst>
              <a:ext uri="{FF2B5EF4-FFF2-40B4-BE49-F238E27FC236}">
                <a16:creationId xmlns:a16="http://schemas.microsoft.com/office/drawing/2014/main" id="{9EEA4CD4-86CE-4203-A884-E1339EDEA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04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24028E-DD4C-4800-95AE-3D925A369E43}"/>
              </a:ext>
            </a:extLst>
          </p:cNvPr>
          <p:cNvSpPr txBox="1"/>
          <p:nvPr/>
        </p:nvSpPr>
        <p:spPr>
          <a:xfrm>
            <a:off x="0" y="3861048"/>
            <a:ext cx="507605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 район  образован 16 июля 1928 года.</a:t>
            </a: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в восточной части Республики Мордовия.</a:t>
            </a: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– 1096 кв. км.</a:t>
            </a: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Численность населения – 16,1 тыс. человек,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6,0 тыс. чел., проживающих в административном центре  </a:t>
            </a:r>
            <a:r>
              <a:rPr lang="ru-RU" sz="1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Атяшево, 10,1 тыс. чел. в сельской местности.</a:t>
            </a: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endParaRPr lang="ru-RU" sz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района входят 1 городское и 6 сельских поселений.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4046EF-74F4-4872-A6EA-3A03941B05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99" y="1425588"/>
            <a:ext cx="3517837" cy="248231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1B4243C-1839-429D-BC84-808B307F94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7456" y="3907904"/>
            <a:ext cx="3248989" cy="239038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4283721-CA5E-4F03-9E86-0BF506805A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040" y="1435593"/>
            <a:ext cx="3451650" cy="248231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2A9400-319A-406B-B52F-39081360BC46}"/>
              </a:ext>
            </a:extLst>
          </p:cNvPr>
          <p:cNvSpPr txBox="1"/>
          <p:nvPr/>
        </p:nvSpPr>
        <p:spPr>
          <a:xfrm>
            <a:off x="3059832" y="49439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3547248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827584" y="1084609"/>
            <a:ext cx="7715304" cy="369332"/>
          </a:xfrm>
          <a:prstGeom prst="rect">
            <a:avLst/>
          </a:prstGeom>
          <a:ln>
            <a:headEnd/>
            <a:tailEnd/>
          </a:ln>
          <a:effectLst>
            <a:outerShdw blurRad="57150" dist="38100" dir="5400000" algn="ctr" rotWithShape="0">
              <a:schemeClr val="accent4">
                <a:shade val="9000"/>
                <a:satMod val="105000"/>
                <a:alpha val="48000"/>
              </a:schemeClr>
            </a:outerShdw>
            <a:softEdge rad="63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Реализованные инвестиционные проекты в сфере малого бизнеса</a:t>
            </a:r>
            <a:endParaRPr lang="ru-RU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50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51" name="Прямоугольник 13"/>
          <p:cNvSpPr>
            <a:spLocks noChangeArrowheads="1"/>
          </p:cNvSpPr>
          <p:nvPr/>
        </p:nvSpPr>
        <p:spPr bwMode="auto">
          <a:xfrm>
            <a:off x="2978150" y="142875"/>
            <a:ext cx="318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49DCA48-9F1E-427C-BB5A-273A712780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41" y="1512024"/>
            <a:ext cx="2253066" cy="241644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6B7DEDE-098A-4FE4-B166-C67BFEA15D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6920" y="4052223"/>
            <a:ext cx="2009053" cy="22208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5621468-F823-46D1-A013-231637FA94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3190" y="1543256"/>
            <a:ext cx="3456384" cy="213378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FB0D6E4-5EF1-4A57-A934-59E9D2F0C2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35363">
            <a:off x="6433122" y="1589642"/>
            <a:ext cx="2513288" cy="218202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F6569E1-4660-4C5A-8ACB-89A8D0F2D1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83290">
            <a:off x="71068" y="4015766"/>
            <a:ext cx="2409722" cy="199966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2B90473-E1C0-4978-A512-A057C6576A5B}"/>
              </a:ext>
            </a:extLst>
          </p:cNvPr>
          <p:cNvSpPr txBox="1"/>
          <p:nvPr/>
        </p:nvSpPr>
        <p:spPr>
          <a:xfrm rot="20583642">
            <a:off x="401787" y="3673435"/>
            <a:ext cx="17847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/>
              <a:t>ИП </a:t>
            </a:r>
            <a:r>
              <a:rPr lang="ru-RU" sz="1100" dirty="0" err="1"/>
              <a:t>Сабайкин</a:t>
            </a:r>
            <a:r>
              <a:rPr lang="ru-RU" sz="1100" dirty="0"/>
              <a:t> Д.А. «Открытие автомойки»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7F0E046-AA46-4971-8CE5-4D9A5DF3717F}"/>
              </a:ext>
            </a:extLst>
          </p:cNvPr>
          <p:cNvSpPr txBox="1"/>
          <p:nvPr/>
        </p:nvSpPr>
        <p:spPr>
          <a:xfrm rot="20586456">
            <a:off x="475630" y="5914819"/>
            <a:ext cx="18722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/>
              <a:t>ИП ГК(Ф)Х Никитин А.В. «Разведение овец»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16755E4-B6D7-49EE-8EBD-33CF2E0133FA}"/>
              </a:ext>
            </a:extLst>
          </p:cNvPr>
          <p:cNvSpPr txBox="1"/>
          <p:nvPr/>
        </p:nvSpPr>
        <p:spPr>
          <a:xfrm>
            <a:off x="3119861" y="3758073"/>
            <a:ext cx="26074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/>
              <a:t>ИП </a:t>
            </a:r>
            <a:r>
              <a:rPr lang="ru-RU" sz="1100" dirty="0" err="1"/>
              <a:t>Козодольский</a:t>
            </a:r>
            <a:r>
              <a:rPr lang="ru-RU" sz="1100" dirty="0"/>
              <a:t> Д.В. «Кафе Микс»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601F342-06C5-47FE-9ED7-00F053E27552}"/>
              </a:ext>
            </a:extLst>
          </p:cNvPr>
          <p:cNvSpPr txBox="1"/>
          <p:nvPr/>
        </p:nvSpPr>
        <p:spPr>
          <a:xfrm rot="938440">
            <a:off x="6385019" y="3552295"/>
            <a:ext cx="22611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/>
              <a:t>ООО «</a:t>
            </a:r>
            <a:r>
              <a:rPr lang="ru-RU" sz="1100" dirty="0" err="1"/>
              <a:t>Валиан</a:t>
            </a:r>
            <a:r>
              <a:rPr lang="ru-RU" sz="1100" dirty="0"/>
              <a:t>» «Производство тротуарной плитки»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0B2BB01-C856-4F6D-9429-EB0D58D09A8D}"/>
              </a:ext>
            </a:extLst>
          </p:cNvPr>
          <p:cNvSpPr txBox="1"/>
          <p:nvPr/>
        </p:nvSpPr>
        <p:spPr>
          <a:xfrm>
            <a:off x="3033196" y="6230969"/>
            <a:ext cx="49951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100" dirty="0"/>
              <a:t>ИП Болотин С.А. - Суши-бар «Япошка», кафе «Мускат». Призер Конкурса Фонда регионального развития, </a:t>
            </a:r>
            <a:r>
              <a:rPr lang="ru-RU" sz="1100" dirty="0" err="1"/>
              <a:t>г.Казань</a:t>
            </a:r>
            <a:r>
              <a:rPr lang="ru-RU" sz="1100" dirty="0"/>
              <a:t> 2021г. Награжден медалью «За успехи в бизнесе». 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8F153A3-F48E-4E38-8FE8-97A7B723ED3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939" y="4052223"/>
            <a:ext cx="2182014" cy="220009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8B57069-8EBE-4287-AC3B-05255E13070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804" y="4019683"/>
            <a:ext cx="2374196" cy="225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04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792641" y="937681"/>
            <a:ext cx="8178702" cy="830997"/>
          </a:xfrm>
          <a:prstGeom prst="rect">
            <a:avLst/>
          </a:prstGeom>
          <a:ln>
            <a:headEnd/>
            <a:tailEnd/>
          </a:ln>
          <a:effectLst>
            <a:outerShdw blurRad="57150" dist="38100" dir="5400000" algn="ctr" rotWithShape="0">
              <a:schemeClr val="accent4">
                <a:shade val="9000"/>
                <a:satMod val="105000"/>
                <a:alpha val="48000"/>
              </a:schemeClr>
            </a:outerShdw>
            <a:softEdge rad="63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официальном сайте Администрации Атяшевского муниципального района создан раздел «Имущественная поддержка субъектов МСП», включающий в себя 6 подразделов</a:t>
            </a:r>
          </a:p>
        </p:txBody>
      </p:sp>
      <p:pic>
        <p:nvPicPr>
          <p:cNvPr id="18450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51" name="Прямоугольник 13"/>
          <p:cNvSpPr>
            <a:spLocks noChangeArrowheads="1"/>
          </p:cNvSpPr>
          <p:nvPr/>
        </p:nvSpPr>
        <p:spPr bwMode="auto">
          <a:xfrm>
            <a:off x="2978150" y="142875"/>
            <a:ext cx="318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9D30521-7360-472F-9787-93ABCBBE8BB3}"/>
              </a:ext>
            </a:extLst>
          </p:cNvPr>
          <p:cNvSpPr txBox="1"/>
          <p:nvPr/>
        </p:nvSpPr>
        <p:spPr>
          <a:xfrm>
            <a:off x="683568" y="1916832"/>
            <a:ext cx="8178701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Нормативно-правовые акты;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Имущество для бизнеса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Совещательный орган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base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Корпорации МСП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Вопрос-ответ;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Реестр государственного (муниципального) имущества.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017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0" y="-110550"/>
            <a:ext cx="9144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Прямоугольник 2"/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45CCD5-20C7-4577-A781-37BC34310A66}"/>
              </a:ext>
            </a:extLst>
          </p:cNvPr>
          <p:cNvSpPr txBox="1"/>
          <p:nvPr/>
        </p:nvSpPr>
        <p:spPr>
          <a:xfrm rot="10800000" flipV="1">
            <a:off x="907757" y="990313"/>
            <a:ext cx="7912715" cy="369332"/>
          </a:xfrm>
          <a:prstGeom prst="rect">
            <a:avLst/>
          </a:prstGeom>
          <a:effectLst>
            <a:outerShdw blurRad="57150" dist="38100" dir="5400000" algn="ctr" rotWithShape="0">
              <a:schemeClr val="accent4">
                <a:shade val="9000"/>
                <a:satMod val="105000"/>
                <a:alpha val="48000"/>
              </a:schemeClr>
            </a:outerShdw>
            <a:softEdge rad="63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Муниципальная практика управления муниципальным имуществом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ECA27127-3DEB-4501-8D54-57699E13CF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764463"/>
              </p:ext>
            </p:extLst>
          </p:nvPr>
        </p:nvGraphicFramePr>
        <p:xfrm>
          <a:off x="983456" y="1399228"/>
          <a:ext cx="7659902" cy="5303520"/>
        </p:xfrm>
        <a:graphic>
          <a:graphicData uri="http://schemas.openxmlformats.org/drawingml/2006/table">
            <a:tbl>
              <a:tblPr firstRow="1" firstCol="1" bandRow="1"/>
              <a:tblGrid>
                <a:gridCol w="345569">
                  <a:extLst>
                    <a:ext uri="{9D8B030D-6E8A-4147-A177-3AD203B41FA5}">
                      <a16:colId xmlns:a16="http://schemas.microsoft.com/office/drawing/2014/main" val="1751923112"/>
                    </a:ext>
                  </a:extLst>
                </a:gridCol>
                <a:gridCol w="3412120">
                  <a:extLst>
                    <a:ext uri="{9D8B030D-6E8A-4147-A177-3AD203B41FA5}">
                      <a16:colId xmlns:a16="http://schemas.microsoft.com/office/drawing/2014/main" val="1135225939"/>
                    </a:ext>
                  </a:extLst>
                </a:gridCol>
                <a:gridCol w="1349732">
                  <a:extLst>
                    <a:ext uri="{9D8B030D-6E8A-4147-A177-3AD203B41FA5}">
                      <a16:colId xmlns:a16="http://schemas.microsoft.com/office/drawing/2014/main" val="2428550431"/>
                    </a:ext>
                  </a:extLst>
                </a:gridCol>
                <a:gridCol w="2552481">
                  <a:extLst>
                    <a:ext uri="{9D8B030D-6E8A-4147-A177-3AD203B41FA5}">
                      <a16:colId xmlns:a16="http://schemas.microsoft.com/office/drawing/2014/main" val="3979860720"/>
                    </a:ext>
                  </a:extLst>
                </a:gridCol>
              </a:tblGrid>
              <a:tr h="1271915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недвижимого муниципального имущества (здание-мастерская), общей площадью 309,9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местонахождение: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с.Дюрки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ул. Комсомольская, д.14А.</a:t>
                      </a:r>
                    </a:p>
                    <a:p>
                      <a:pPr algn="just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Арендатор ИП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Нажалкин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В.А. </a:t>
                      </a:r>
                    </a:p>
                    <a:p>
                      <a:pPr algn="just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вид деятельности ИП: </a:t>
                      </a:r>
                    </a:p>
                    <a:p>
                      <a:pPr algn="just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Работы столярные и плотничные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аренды №4 от 21.12.2018 года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1812306"/>
                  </a:ext>
                </a:extLst>
              </a:tr>
              <a:tr h="1793658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2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Аренда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недвижимого муниципального имущества (часть здания), общей площадью 83,2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местонахождение: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рп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Атяшево, ул. Первомайская, д. 34.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Арендатор ИП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Козодольский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Д.В.. 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вид деятельности ИП: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Деятельность ресторанов и услуги по доставке продуктов питания.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Здание предоставляется в аренду для проведения выставочных мероприятий.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9700" lvl="0" indent="0" algn="l" defTabSz="914400" rtl="0" eaLnBrk="1" fontAlgn="auto" latinLnBrk="0" hangingPunct="1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аренды №1 от 19.02.2019 года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1549122"/>
                  </a:ext>
                </a:extLst>
              </a:tr>
              <a:tr h="2152390"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Аренда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недвижимого муниципального имущества (нежилое помещение), общей площадью 93,7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местонахождение: с.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Киржеманы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ул. Советская, д. 8А.</a:t>
                      </a:r>
                    </a:p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земельного участка, общей площадью 4269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местонахождение: с.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Киржеманы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ул. Ленина, д. 15А.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Арендатор ИП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Тикшайкин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Е.А. 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вид деятельности ИП:   Выращивание зерновых (кроме риса), зернобобовых культур и семян масличных культур.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9700" lvl="0" indent="0" algn="l" defTabSz="914400" rtl="0" eaLnBrk="1" fontAlgn="auto" latinLnBrk="0" hangingPunct="1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аренды №1 от 30.06.2020 года; Договор аренды №1 от 01.04.2021 года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ct val="100000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8404832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631B91-40CA-4446-98E4-667C5885AD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1474" y="2706646"/>
            <a:ext cx="2551944" cy="180247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442266-CDFD-4617-A787-905EEAACBE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20" y="1366105"/>
            <a:ext cx="2570798" cy="13754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CA4DEEA-99CB-4955-A6D9-9DFECE5E46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0433">
            <a:off x="5829617" y="4375319"/>
            <a:ext cx="1699604" cy="218057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D09173B-8CE7-4BF2-BEAD-C3F54A6AE8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694" y="4360036"/>
            <a:ext cx="1452435" cy="233156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god\Desktop\presentation\Header2Light.png">
            <a:extLst>
              <a:ext uri="{FF2B5EF4-FFF2-40B4-BE49-F238E27FC236}">
                <a16:creationId xmlns:a16="http://schemas.microsoft.com/office/drawing/2014/main" id="{A92E3646-4A4F-4CA5-96ED-C8354B5CE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" y="0"/>
            <a:ext cx="9144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32C601-AC81-4FA5-8667-47A635E212D5}"/>
              </a:ext>
            </a:extLst>
          </p:cNvPr>
          <p:cNvSpPr txBox="1"/>
          <p:nvPr/>
        </p:nvSpPr>
        <p:spPr>
          <a:xfrm>
            <a:off x="1115616" y="1029241"/>
            <a:ext cx="76328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Муниципальная практика управления муниципальным имуществом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3E9658C3-63DA-41FA-A52C-0B06C76B94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595077"/>
              </p:ext>
            </p:extLst>
          </p:nvPr>
        </p:nvGraphicFramePr>
        <p:xfrm>
          <a:off x="599090" y="1807779"/>
          <a:ext cx="7889943" cy="4830328"/>
        </p:xfrm>
        <a:graphic>
          <a:graphicData uri="http://schemas.openxmlformats.org/drawingml/2006/table">
            <a:tbl>
              <a:tblPr firstRow="1" firstCol="1" bandRow="1"/>
              <a:tblGrid>
                <a:gridCol w="442967">
                  <a:extLst>
                    <a:ext uri="{9D8B030D-6E8A-4147-A177-3AD203B41FA5}">
                      <a16:colId xmlns:a16="http://schemas.microsoft.com/office/drawing/2014/main" val="766811236"/>
                    </a:ext>
                  </a:extLst>
                </a:gridCol>
                <a:gridCol w="3398489">
                  <a:extLst>
                    <a:ext uri="{9D8B030D-6E8A-4147-A177-3AD203B41FA5}">
                      <a16:colId xmlns:a16="http://schemas.microsoft.com/office/drawing/2014/main" val="1753909753"/>
                    </a:ext>
                  </a:extLst>
                </a:gridCol>
                <a:gridCol w="1172598">
                  <a:extLst>
                    <a:ext uri="{9D8B030D-6E8A-4147-A177-3AD203B41FA5}">
                      <a16:colId xmlns:a16="http://schemas.microsoft.com/office/drawing/2014/main" val="2281502341"/>
                    </a:ext>
                  </a:extLst>
                </a:gridCol>
                <a:gridCol w="2875889">
                  <a:extLst>
                    <a:ext uri="{9D8B030D-6E8A-4147-A177-3AD203B41FA5}">
                      <a16:colId xmlns:a16="http://schemas.microsoft.com/office/drawing/2014/main" val="928618386"/>
                    </a:ext>
                  </a:extLst>
                </a:gridCol>
              </a:tblGrid>
              <a:tr h="1408846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Аренда земельного участка, общей площадью 349 </a:t>
                      </a:r>
                      <a:r>
                        <a:rPr lang="ru-RU" sz="12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., местонахождение, с. Русские Дубровки, ул. Октябрьская, 3а.</a:t>
                      </a:r>
                      <a:endParaRPr lang="ru-RU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Арендатор физ. лицо </a:t>
                      </a:r>
                      <a:r>
                        <a:rPr lang="ru-RU" sz="12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Русяев</a:t>
                      </a:r>
                      <a:r>
                        <a:rPr lang="ru-R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Р.В.</a:t>
                      </a:r>
                      <a:endParaRPr lang="ru-RU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вид деятельности: </a:t>
                      </a:r>
                      <a:endParaRPr lang="ru-RU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Обслуживание автотранспорта, для размещения индивидуальных гаражей.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9700" lvl="0" indent="0" algn="ctr" defTabSz="914400" rtl="0" eaLnBrk="1" fontAlgn="auto" latinLnBrk="0" hangingPunct="1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аренды №2 от 09.04.2021г.</a:t>
                      </a:r>
                      <a:endParaRPr lang="ru-RU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2194426"/>
                  </a:ext>
                </a:extLst>
              </a:tr>
              <a:tr h="1408846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земельного участка, общей площадью 2699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местонахождение: с.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Алашеевка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ул. Новая,21.</a:t>
                      </a:r>
                    </a:p>
                    <a:p>
                      <a:pPr algn="just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Арендатор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Обманкин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А.Н. </a:t>
                      </a:r>
                    </a:p>
                    <a:p>
                      <a:pPr algn="just"/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вид деятельности ООО «Композит»: </a:t>
                      </a:r>
                    </a:p>
                    <a:p>
                      <a:pPr algn="just"/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Торговля оптовая прочими строительными материалами и изделиями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аренды №3 от 04.06.2021 года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0921006"/>
                  </a:ext>
                </a:extLst>
              </a:tr>
              <a:tr h="2012636"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Продажа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недвижимого муниципального имущества (нежилое здание на земельном участке), общая площадь здания 133,4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общая площадь земельного участка 9323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местонахождение: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рп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Атяшево, переулок Школьный, д. 4.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Покупатель Никитин А.В. 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вид деятельности:  ИП Никитиной М.В.: Торговля розничная мебелью в </a:t>
                      </a:r>
                      <a:r>
                        <a:rPr lang="ru-RU" sz="12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специализированных магазинах.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9700" lvl="0" indent="0" algn="l" defTabSz="914400" rtl="0" eaLnBrk="1" fontAlgn="auto" latinLnBrk="0" hangingPunct="1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купли -продажи №1 от 01.07.2021 года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ct val="100000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2633850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DFCEDDB-D0D6-4159-B377-A54EB73FB0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614264" y="1769071"/>
            <a:ext cx="2908919" cy="156417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D99C759-300B-4996-9274-766AA8546C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205" y="4606153"/>
            <a:ext cx="2936186" cy="206836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2E0CC52-1D2D-4B7C-AF75-A62E1160C5B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264" y="3212976"/>
            <a:ext cx="2908919" cy="1608923"/>
          </a:xfrm>
          <a:prstGeom prst="rect">
            <a:avLst/>
          </a:prstGeom>
        </p:spPr>
      </p:pic>
      <p:sp>
        <p:nvSpPr>
          <p:cNvPr id="8" name="Прямоугольник 2">
            <a:extLst>
              <a:ext uri="{FF2B5EF4-FFF2-40B4-BE49-F238E27FC236}">
                <a16:creationId xmlns:a16="http://schemas.microsoft.com/office/drawing/2014/main" id="{8950310A-18E4-476B-968F-DB4C02F328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2023846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 descr="C:\Users\god\Desktop\presentation\Header2Light.png">
            <a:extLst>
              <a:ext uri="{FF2B5EF4-FFF2-40B4-BE49-F238E27FC236}">
                <a16:creationId xmlns:a16="http://schemas.microsoft.com/office/drawing/2014/main" id="{F5C20462-9201-4B7B-8E06-36F30CAE6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7EEDFF-4676-4911-A0A1-7A4D5D3D82CB}"/>
              </a:ext>
            </a:extLst>
          </p:cNvPr>
          <p:cNvSpPr txBox="1"/>
          <p:nvPr/>
        </p:nvSpPr>
        <p:spPr>
          <a:xfrm>
            <a:off x="0" y="920308"/>
            <a:ext cx="91481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Муниципальная практика управления муниципальным имуществом</a:t>
            </a: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5F946BB1-9C92-4955-B6AF-6FB53C76AC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248681"/>
              </p:ext>
            </p:extLst>
          </p:nvPr>
        </p:nvGraphicFramePr>
        <p:xfrm>
          <a:off x="611560" y="1908276"/>
          <a:ext cx="7785555" cy="3457554"/>
        </p:xfrm>
        <a:graphic>
          <a:graphicData uri="http://schemas.openxmlformats.org/drawingml/2006/table">
            <a:tbl>
              <a:tblPr firstRow="1" firstCol="1" bandRow="1"/>
              <a:tblGrid>
                <a:gridCol w="1231882">
                  <a:extLst>
                    <a:ext uri="{9D8B030D-6E8A-4147-A177-3AD203B41FA5}">
                      <a16:colId xmlns:a16="http://schemas.microsoft.com/office/drawing/2014/main" val="983655395"/>
                    </a:ext>
                  </a:extLst>
                </a:gridCol>
                <a:gridCol w="4542570">
                  <a:extLst>
                    <a:ext uri="{9D8B030D-6E8A-4147-A177-3AD203B41FA5}">
                      <a16:colId xmlns:a16="http://schemas.microsoft.com/office/drawing/2014/main" val="3508670208"/>
                    </a:ext>
                  </a:extLst>
                </a:gridCol>
                <a:gridCol w="2011103">
                  <a:extLst>
                    <a:ext uri="{9D8B030D-6E8A-4147-A177-3AD203B41FA5}">
                      <a16:colId xmlns:a16="http://schemas.microsoft.com/office/drawing/2014/main" val="196856430"/>
                    </a:ext>
                  </a:extLst>
                </a:gridCol>
              </a:tblGrid>
              <a:tr h="903666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№п/п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сельского поселения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Сумма,тыс</a:t>
                      </a:r>
                      <a:r>
                        <a:rPr lang="ru-RU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руб.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649345"/>
                  </a:ext>
                </a:extLst>
              </a:tr>
              <a:tr h="526916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Аловское</a:t>
                      </a: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6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3123,3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960909"/>
                  </a:ext>
                </a:extLst>
              </a:tr>
              <a:tr h="463508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Атяшевское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6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3661,1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5072752"/>
                  </a:ext>
                </a:extLst>
              </a:tr>
              <a:tr h="390866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Большеманадышское</a:t>
                      </a:r>
                      <a:endParaRPr lang="ru-RU" sz="1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6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2907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906059"/>
                  </a:ext>
                </a:extLst>
              </a:tr>
              <a:tr h="390866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Киржеманское</a:t>
                      </a:r>
                      <a:endParaRPr lang="ru-RU" sz="1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6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10326,8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47236"/>
                  </a:ext>
                </a:extLst>
              </a:tr>
              <a:tr h="390866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Козловское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6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14188,1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3802721"/>
                  </a:ext>
                </a:extLst>
              </a:tr>
              <a:tr h="390866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 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Сабанчеевское</a:t>
                      </a:r>
                      <a:endParaRPr lang="ru-RU" sz="1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6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7448,1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940231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0CDD5C9F-D953-4CC0-8A40-132D931F58D7}"/>
              </a:ext>
            </a:extLst>
          </p:cNvPr>
          <p:cNvSpPr txBox="1"/>
          <p:nvPr/>
        </p:nvSpPr>
        <p:spPr>
          <a:xfrm>
            <a:off x="931251" y="1285999"/>
            <a:ext cx="728149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Доходы от продажи земельных участков, сформированных из невостребованных земельных долей</a:t>
            </a:r>
          </a:p>
        </p:txBody>
      </p:sp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id="{85A756E8-0D72-4C57-81BD-AF9B0B40CD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233409"/>
              </p:ext>
            </p:extLst>
          </p:nvPr>
        </p:nvGraphicFramePr>
        <p:xfrm>
          <a:off x="611560" y="5365829"/>
          <a:ext cx="7785554" cy="328055"/>
        </p:xfrm>
        <a:graphic>
          <a:graphicData uri="http://schemas.openxmlformats.org/drawingml/2006/table">
            <a:tbl>
              <a:tblPr firstRow="1" firstCol="1" bandRow="1"/>
              <a:tblGrid>
                <a:gridCol w="1231881">
                  <a:extLst>
                    <a:ext uri="{9D8B030D-6E8A-4147-A177-3AD203B41FA5}">
                      <a16:colId xmlns:a16="http://schemas.microsoft.com/office/drawing/2014/main" val="509314834"/>
                    </a:ext>
                  </a:extLst>
                </a:gridCol>
                <a:gridCol w="4542570">
                  <a:extLst>
                    <a:ext uri="{9D8B030D-6E8A-4147-A177-3AD203B41FA5}">
                      <a16:colId xmlns:a16="http://schemas.microsoft.com/office/drawing/2014/main" val="3138212462"/>
                    </a:ext>
                  </a:extLst>
                </a:gridCol>
                <a:gridCol w="2011103">
                  <a:extLst>
                    <a:ext uri="{9D8B030D-6E8A-4147-A177-3AD203B41FA5}">
                      <a16:colId xmlns:a16="http://schemas.microsoft.com/office/drawing/2014/main" val="3303043890"/>
                    </a:ext>
                  </a:extLst>
                </a:gridCol>
              </a:tblGrid>
              <a:tr h="328055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4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41655,5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190316"/>
                  </a:ext>
                </a:extLst>
              </a:tr>
            </a:tbl>
          </a:graphicData>
        </a:graphic>
      </p:graphicFrame>
      <p:sp>
        <p:nvSpPr>
          <p:cNvPr id="8" name="Прямоугольник 2">
            <a:extLst>
              <a:ext uri="{FF2B5EF4-FFF2-40B4-BE49-F238E27FC236}">
                <a16:creationId xmlns:a16="http://schemas.microsoft.com/office/drawing/2014/main" id="{81B4DFCF-BAD2-4A69-93D2-7B30A2F10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1393124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god\Desktop\presentation\Header2Light.png">
            <a:extLst>
              <a:ext uri="{FF2B5EF4-FFF2-40B4-BE49-F238E27FC236}">
                <a16:creationId xmlns:a16="http://schemas.microsoft.com/office/drawing/2014/main" id="{77040AF3-52D7-46D6-A673-B3D653931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364"/>
            <a:ext cx="9144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C23704-6EB6-465F-A318-C1E07861CFA8}"/>
              </a:ext>
            </a:extLst>
          </p:cNvPr>
          <p:cNvSpPr txBox="1"/>
          <p:nvPr/>
        </p:nvSpPr>
        <p:spPr>
          <a:xfrm>
            <a:off x="755576" y="961013"/>
            <a:ext cx="79928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Муниципальная практика управления муниципальным имуществом</a:t>
            </a:r>
          </a:p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Атяшевское городское поселение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2073C16F-AD4B-440A-94DF-DA3B8E4278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879938"/>
              </p:ext>
            </p:extLst>
          </p:nvPr>
        </p:nvGraphicFramePr>
        <p:xfrm>
          <a:off x="897698" y="1581906"/>
          <a:ext cx="7778758" cy="5129403"/>
        </p:xfrm>
        <a:graphic>
          <a:graphicData uri="http://schemas.openxmlformats.org/drawingml/2006/table">
            <a:tbl>
              <a:tblPr firstRow="1" firstCol="1" bandRow="1"/>
              <a:tblGrid>
                <a:gridCol w="360041">
                  <a:extLst>
                    <a:ext uri="{9D8B030D-6E8A-4147-A177-3AD203B41FA5}">
                      <a16:colId xmlns:a16="http://schemas.microsoft.com/office/drawing/2014/main" val="2563069509"/>
                    </a:ext>
                  </a:extLst>
                </a:gridCol>
                <a:gridCol w="3384375">
                  <a:extLst>
                    <a:ext uri="{9D8B030D-6E8A-4147-A177-3AD203B41FA5}">
                      <a16:colId xmlns:a16="http://schemas.microsoft.com/office/drawing/2014/main" val="164905869"/>
                    </a:ext>
                  </a:extLst>
                </a:gridCol>
                <a:gridCol w="1442054">
                  <a:extLst>
                    <a:ext uri="{9D8B030D-6E8A-4147-A177-3AD203B41FA5}">
                      <a16:colId xmlns:a16="http://schemas.microsoft.com/office/drawing/2014/main" val="219384943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3968257045"/>
                    </a:ext>
                  </a:extLst>
                </a:gridCol>
              </a:tblGrid>
              <a:tr h="1603934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Продажа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недвижимого муниципального имущества (земельный участок), общей площадью 1001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 местонахождение: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рп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Атяшево, ул. Гражданская, 9В.</a:t>
                      </a:r>
                    </a:p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Покупатель: ИП Ивашкин А.А.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вид деятельности: </a:t>
                      </a:r>
                      <a:r>
                        <a:rPr lang="ru-RU" sz="11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Торговля розничная автомобильными деталями, узлами и принадлежностями.</a:t>
                      </a:r>
                    </a:p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Магазин, общей площадью 100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введен в эксплуатацию в 2019 году.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купли продажи от 24.07.2017г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9705772"/>
                  </a:ext>
                </a:extLst>
              </a:tr>
              <a:tr h="1695586"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Продажа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недвижимого муниципального имущества (земельные участки), общей площадью 303 и 554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 местонахождение: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рп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Атяшево,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пер.Советский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Покупатель: ИП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Суняйкина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Н.В.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вид деятельности: Оказание ритуальных услуг. 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Магазин, общей площадью 140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введен в эксплуатацию в 2020 году.</a:t>
                      </a:r>
                    </a:p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купли продажи от 10.09.2019г</a:t>
                      </a: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0353905"/>
                  </a:ext>
                </a:extLst>
              </a:tr>
              <a:tr h="167092"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Продажа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недвижимого муниципального имущества (земельный участок), общей площадью 2103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 местонахождение: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рп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Атяшево, 2-микр. д.16Б.</a:t>
                      </a:r>
                    </a:p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Покупатель: Терентьев А.Л.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 покупки: строительство магазина.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Магазин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общей площадью 429 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введен в эксплуатацию в 2019 году.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купли продажи  №4 от 02.12.2020г..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648061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B18407-FE67-4FCC-B3A2-C2F5A8C322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870" y="1581906"/>
            <a:ext cx="2555586" cy="187856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986E15B-7F1D-4B69-82CD-527E3FEDE6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870" y="3460470"/>
            <a:ext cx="2555586" cy="199453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9FEFA-B055-4A2A-AEEF-F838E78B4D1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870" y="5423338"/>
            <a:ext cx="2555586" cy="1330023"/>
          </a:xfrm>
          <a:prstGeom prst="rect">
            <a:avLst/>
          </a:prstGeom>
        </p:spPr>
      </p:pic>
      <p:sp>
        <p:nvSpPr>
          <p:cNvPr id="9" name="Прямоугольник 2">
            <a:extLst>
              <a:ext uri="{FF2B5EF4-FFF2-40B4-BE49-F238E27FC236}">
                <a16:creationId xmlns:a16="http://schemas.microsoft.com/office/drawing/2014/main" id="{C3B84F1E-7BE6-43C9-89C7-A4C58A662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3296599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0C6AFD-D771-45E7-B861-CDB98977A1A5}"/>
              </a:ext>
            </a:extLst>
          </p:cNvPr>
          <p:cNvSpPr txBox="1"/>
          <p:nvPr/>
        </p:nvSpPr>
        <p:spPr>
          <a:xfrm>
            <a:off x="971600" y="1124744"/>
            <a:ext cx="763284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Муниципальная практика управления муниципальным имуществом</a:t>
            </a:r>
          </a:p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Атяшевское городское поселение</a:t>
            </a:r>
          </a:p>
          <a:p>
            <a:pPr algn="ctr">
              <a:defRPr/>
            </a:pP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1" descr="C:\Users\god\Desktop\presentation\Header2Light.png">
            <a:extLst>
              <a:ext uri="{FF2B5EF4-FFF2-40B4-BE49-F238E27FC236}">
                <a16:creationId xmlns:a16="http://schemas.microsoft.com/office/drawing/2014/main" id="{85C4D9FB-E055-4270-BD0C-176B33047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151"/>
            <a:ext cx="9144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03256095-411C-4BD7-AD37-52CC02ADE6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37073"/>
              </p:ext>
            </p:extLst>
          </p:nvPr>
        </p:nvGraphicFramePr>
        <p:xfrm>
          <a:off x="620110" y="1772816"/>
          <a:ext cx="7851062" cy="4393651"/>
        </p:xfrm>
        <a:graphic>
          <a:graphicData uri="http://schemas.openxmlformats.org/drawingml/2006/table">
            <a:tbl>
              <a:tblPr firstRow="1" firstCol="1" bandRow="1"/>
              <a:tblGrid>
                <a:gridCol w="569850">
                  <a:extLst>
                    <a:ext uri="{9D8B030D-6E8A-4147-A177-3AD203B41FA5}">
                      <a16:colId xmlns:a16="http://schemas.microsoft.com/office/drawing/2014/main" val="534214656"/>
                    </a:ext>
                  </a:extLst>
                </a:gridCol>
                <a:gridCol w="3004400">
                  <a:extLst>
                    <a:ext uri="{9D8B030D-6E8A-4147-A177-3AD203B41FA5}">
                      <a16:colId xmlns:a16="http://schemas.microsoft.com/office/drawing/2014/main" val="1206462544"/>
                    </a:ext>
                  </a:extLst>
                </a:gridCol>
                <a:gridCol w="997923">
                  <a:extLst>
                    <a:ext uri="{9D8B030D-6E8A-4147-A177-3AD203B41FA5}">
                      <a16:colId xmlns:a16="http://schemas.microsoft.com/office/drawing/2014/main" val="1683367305"/>
                    </a:ext>
                  </a:extLst>
                </a:gridCol>
                <a:gridCol w="3278889">
                  <a:extLst>
                    <a:ext uri="{9D8B030D-6E8A-4147-A177-3AD203B41FA5}">
                      <a16:colId xmlns:a16="http://schemas.microsoft.com/office/drawing/2014/main" val="1738743885"/>
                    </a:ext>
                  </a:extLst>
                </a:gridCol>
              </a:tblGrid>
              <a:tr h="1291447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Segoe UI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Продажа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недвижимого муниципального имущества (земельный участок), общей площадью 535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 местонахождение: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рп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Атяшево, ул. Центральная, 15А.</a:t>
                      </a:r>
                    </a:p>
                    <a:p>
                      <a:pPr marL="0" marR="13970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Покупатель: ИП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Суродеев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М.Н.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вид деятельности: Торговля оптовая изделиями из керамики и стекла и чистящими средствами.</a:t>
                      </a:r>
                    </a:p>
                    <a:p>
                      <a:pPr marR="1397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Магазин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общей площадью 270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введен в эксплуатацию в 2020 году.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купли продажи от 26.02.2021г.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0813038"/>
                  </a:ext>
                </a:extLst>
              </a:tr>
              <a:tr h="1275928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Аренда земельного участка, общей площадью 60000 </a:t>
                      </a:r>
                      <a:r>
                        <a:rPr lang="ru-RU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., местонахождение, Атяшевский район, </a:t>
                      </a:r>
                      <a:r>
                        <a:rPr lang="ru-RU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Атяшево.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Арендатор физ. лицо Вдовин А.Н.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 аренды: «Питомник для выращивания саженцев»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аренды №1 от 19.05.2021г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2739574"/>
                  </a:ext>
                </a:extLst>
              </a:tr>
              <a:tr h="556244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Аренда земельного участка, общей </a:t>
                      </a:r>
                      <a:r>
                        <a:rPr lang="ru-RU" sz="1100" b="0" i="0" u="none" strike="noStrike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площадью 120 </a:t>
                      </a:r>
                      <a:r>
                        <a:rPr lang="ru-RU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., местонахождение, </a:t>
                      </a:r>
                      <a:r>
                        <a:rPr lang="ru-RU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Атяшево, ул. Центральная, 15А.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Арендатор физ. лицо </a:t>
                      </a:r>
                      <a:r>
                        <a:rPr lang="ru-RU" sz="1100" b="1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Легостина</a:t>
                      </a:r>
                      <a:r>
                        <a:rPr lang="ru-RU" sz="11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С.Е.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137160" algn="l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 аренды: строительство магазина.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 аренды №2 от 20.07.2021г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9850765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A3FE06-978B-4475-872C-FDF81CAAF3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772816"/>
            <a:ext cx="3323108" cy="165618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632422D-BB21-4E2D-98DF-4B58CFA30B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807" y="3366711"/>
            <a:ext cx="3316365" cy="135843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B346531-5527-4391-8FAF-E872E11E78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807" y="4706994"/>
            <a:ext cx="3375826" cy="1459473"/>
          </a:xfrm>
          <a:prstGeom prst="rect">
            <a:avLst/>
          </a:prstGeom>
        </p:spPr>
      </p:pic>
      <p:sp>
        <p:nvSpPr>
          <p:cNvPr id="9" name="Прямоугольник 2">
            <a:extLst>
              <a:ext uri="{FF2B5EF4-FFF2-40B4-BE49-F238E27FC236}">
                <a16:creationId xmlns:a16="http://schemas.microsoft.com/office/drawing/2014/main" id="{2A449872-F76C-4497-8792-2251CF49CC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2248840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61" name="Rectangle 8"/>
          <p:cNvSpPr>
            <a:spLocks noChangeArrowheads="1"/>
          </p:cNvSpPr>
          <p:nvPr/>
        </p:nvSpPr>
        <p:spPr bwMode="auto">
          <a:xfrm>
            <a:off x="234950" y="2016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pic>
        <p:nvPicPr>
          <p:cNvPr id="19463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87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TextBox 9"/>
          <p:cNvSpPr txBox="1">
            <a:spLocks noChangeArrowheads="1"/>
          </p:cNvSpPr>
          <p:nvPr/>
        </p:nvSpPr>
        <p:spPr bwMode="auto">
          <a:xfrm>
            <a:off x="2654242" y="130763"/>
            <a:ext cx="42862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93615" y="2181138"/>
            <a:ext cx="5334574" cy="1384995"/>
          </a:xfrm>
          <a:prstGeom prst="rect">
            <a:avLst/>
          </a:prstGeom>
          <a:ln>
            <a:headEnd/>
            <a:tailEnd/>
          </a:ln>
          <a:effectLst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eaLnBrk="1" hangingPunct="1">
              <a:buFontTx/>
              <a:buNone/>
            </a:pPr>
            <a:r>
              <a:rPr lang="ru-RU" altLang="ru-RU" sz="1200" dirty="0">
                <a:solidFill>
                  <a:schemeClr val="tx1"/>
                </a:solidFill>
                <a:latin typeface="Times New Roman" panose="02020603050405020304" pitchFamily="18" charset="0"/>
              </a:rPr>
              <a:t>Здание. Площадь 929,5 </a:t>
            </a:r>
            <a:r>
              <a:rPr lang="ru-RU" altLang="ru-RU" sz="12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кв.м</a:t>
            </a:r>
            <a:r>
              <a:rPr lang="ru-RU" altLang="ru-RU" sz="1200" dirty="0">
                <a:solidFill>
                  <a:schemeClr val="tx1"/>
                </a:solidFill>
                <a:latin typeface="Times New Roman" panose="02020603050405020304" pitchFamily="18" charset="0"/>
              </a:rPr>
              <a:t>.  Год постройки 1972. </a:t>
            </a:r>
          </a:p>
          <a:p>
            <a:pPr algn="just" eaLnBrk="1" hangingPunct="1">
              <a:buFontTx/>
              <a:buNone/>
            </a:pPr>
            <a:r>
              <a:rPr lang="ru-RU" altLang="ru-RU" sz="1200" dirty="0">
                <a:solidFill>
                  <a:schemeClr val="tx1"/>
                </a:solidFill>
                <a:latin typeface="Times New Roman" panose="02020603050405020304" pitchFamily="18" charset="0"/>
              </a:rPr>
              <a:t>Адрес Республика Мордовия, Атяшевский район, с. Русские Дубровки, ул. Октябрьская,д.3.</a:t>
            </a:r>
          </a:p>
          <a:p>
            <a:pPr algn="just" eaLnBrk="1" hangingPunct="1">
              <a:buFontTx/>
              <a:buNone/>
            </a:pPr>
            <a:r>
              <a:rPr lang="ru-RU" altLang="ru-RU" sz="1200" dirty="0">
                <a:solidFill>
                  <a:schemeClr val="tx1"/>
                </a:solidFill>
                <a:latin typeface="Times New Roman" panose="02020603050405020304" pitchFamily="18" charset="0"/>
              </a:rPr>
              <a:t>Кадастровый номер 13:03:0117009:254. Фундамент - бетонный ленточный, стены -кирпичные, кровля –железная, полы -дощатые, отделка (внутренняя)- окраска, окна- сквозные, энергообеспечение имеется, водоснабжение и канализация отсутствует.</a:t>
            </a:r>
          </a:p>
        </p:txBody>
      </p:sp>
      <p:sp>
        <p:nvSpPr>
          <p:cNvPr id="19478" name="Text Box 16"/>
          <p:cNvSpPr txBox="1">
            <a:spLocks noChangeArrowheads="1"/>
          </p:cNvSpPr>
          <p:nvPr/>
        </p:nvSpPr>
        <p:spPr bwMode="auto">
          <a:xfrm>
            <a:off x="107504" y="935581"/>
            <a:ext cx="9036496" cy="1200329"/>
          </a:xfrm>
          <a:prstGeom prst="rect">
            <a:avLst/>
          </a:prstGeom>
          <a:ln>
            <a:headEnd/>
            <a:tailEnd/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бъекты предназначенные для передачи во владение субъектам МСП</a:t>
            </a:r>
          </a:p>
          <a:p>
            <a:pPr algn="ctr">
              <a:spcBef>
                <a:spcPct val="50000"/>
              </a:spcBef>
              <a:defRPr/>
            </a:pPr>
            <a:endParaRPr lang="ru-RU" b="1" cap="all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93284" y="3548792"/>
            <a:ext cx="5561186" cy="1384995"/>
          </a:xfrm>
          <a:prstGeom prst="roundRect">
            <a:avLst>
              <a:gd name="adj" fmla="val 0"/>
            </a:avLst>
          </a:prstGeom>
          <a:effectLst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buFontTx/>
              <a:buNone/>
            </a:pPr>
            <a:r>
              <a:rPr lang="ru-RU" altLang="ru-RU" sz="1200" dirty="0">
                <a:solidFill>
                  <a:schemeClr val="tx1"/>
                </a:solidFill>
                <a:latin typeface="Times New Roman" panose="02020603050405020304" pitchFamily="18" charset="0"/>
              </a:rPr>
              <a:t>Здание. Площадь 1775,7 </a:t>
            </a:r>
            <a:r>
              <a:rPr lang="ru-RU" altLang="ru-RU" sz="12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кв.м.Год</a:t>
            </a:r>
            <a:r>
              <a:rPr lang="ru-RU" altLang="ru-RU" sz="1200" dirty="0">
                <a:solidFill>
                  <a:schemeClr val="tx1"/>
                </a:solidFill>
                <a:latin typeface="Times New Roman" panose="02020603050405020304" pitchFamily="18" charset="0"/>
              </a:rPr>
              <a:t> постройки 1990. Адрес Республика Мордовия, Атяшевский район, с. </a:t>
            </a:r>
            <a:r>
              <a:rPr lang="ru-RU" altLang="ru-RU" sz="12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Капасово</a:t>
            </a:r>
            <a:r>
              <a:rPr lang="ru-RU" altLang="ru-RU" sz="1200" dirty="0">
                <a:solidFill>
                  <a:schemeClr val="tx1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12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ул.Центральная</a:t>
            </a:r>
            <a:r>
              <a:rPr lang="ru-RU" altLang="ru-RU" sz="1200" dirty="0">
                <a:solidFill>
                  <a:schemeClr val="tx1"/>
                </a:solidFill>
                <a:latin typeface="Times New Roman" panose="02020603050405020304" pitchFamily="18" charset="0"/>
              </a:rPr>
              <a:t>, д.72. Кадастровый номер 13:03:0210005:383. Фундамент  бетонный, ленточный, стены кирпичные, кровля шиферная, полы дощатые, отделка (внутренняя) окраска, окна сквозные, энергообеспечение имеется, водоснабжение и канализация отсутствует.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C209618-4762-475F-970B-8948D4519305}"/>
              </a:ext>
            </a:extLst>
          </p:cNvPr>
          <p:cNvSpPr txBox="1"/>
          <p:nvPr/>
        </p:nvSpPr>
        <p:spPr>
          <a:xfrm rot="10800000" flipV="1">
            <a:off x="107502" y="5040554"/>
            <a:ext cx="583264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anose="02020603050405020304" pitchFamily="18" charset="0"/>
              </a:rPr>
              <a:t>Часть здания. Площадь51,5 </a:t>
            </a:r>
            <a:r>
              <a:rPr lang="ru-RU" altLang="ru-RU" sz="1200" dirty="0" err="1">
                <a:latin typeface="Times New Roman" panose="02020603050405020304" pitchFamily="18" charset="0"/>
              </a:rPr>
              <a:t>кв.м</a:t>
            </a:r>
            <a:r>
              <a:rPr lang="ru-RU" altLang="ru-RU" sz="1200" dirty="0">
                <a:latin typeface="Times New Roman" panose="02020603050405020304" pitchFamily="18" charset="0"/>
              </a:rPr>
              <a:t>. Год постройки 1985. Адрес Республика Мордовия, Атяшевский район, </a:t>
            </a:r>
            <a:r>
              <a:rPr lang="ru-RU" altLang="ru-RU" sz="1200" dirty="0" err="1">
                <a:latin typeface="Times New Roman" panose="02020603050405020304" pitchFamily="18" charset="0"/>
              </a:rPr>
              <a:t>рп</a:t>
            </a:r>
            <a:r>
              <a:rPr lang="ru-RU" altLang="ru-RU" sz="1200" dirty="0">
                <a:latin typeface="Times New Roman" panose="02020603050405020304" pitchFamily="18" charset="0"/>
              </a:rPr>
              <a:t>. Атяшево, ул.Ленина,д.18, пом.2. Кадастровый номер 13:03:0104009:5096. Фундамент -  бутовый ленточный, стены- кирпичные обшитые  и спереди и сбоку профнастилом, кровля –профнастил, полы- дощатые по лагам </a:t>
            </a:r>
            <a:r>
              <a:rPr lang="ru-RU" altLang="ru-RU" sz="1200" dirty="0" err="1">
                <a:latin typeface="Times New Roman" panose="02020603050405020304" pitchFamily="18" charset="0"/>
              </a:rPr>
              <a:t>линолиум</a:t>
            </a:r>
            <a:r>
              <a:rPr lang="ru-RU" altLang="ru-RU" sz="1200" dirty="0">
                <a:latin typeface="Times New Roman" panose="02020603050405020304" pitchFamily="18" charset="0"/>
              </a:rPr>
              <a:t>, отделка (внутренняя)- обои, оконные  проемы- деревянные простые, энергообеспечение, водоснабжение и канализация имеется.</a:t>
            </a:r>
          </a:p>
          <a:p>
            <a:pPr algn="just" eaLnBrk="1" hangingPunct="1">
              <a:buFontTx/>
              <a:buNone/>
            </a:pP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73546AF-8CA8-4E2B-8AFC-D380A470A3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1278">
            <a:off x="6413639" y="1898764"/>
            <a:ext cx="2368174" cy="163471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3468FFF-DA8B-4041-992A-0D04D66BE6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833" y="3150855"/>
            <a:ext cx="2433552" cy="165953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6466AA0-0A64-424D-8AF6-4B25916F10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976">
            <a:off x="6286583" y="4865491"/>
            <a:ext cx="2615927" cy="1852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C6DF6D6-48B6-4917-BE37-0391293663DB}"/>
              </a:ext>
            </a:extLst>
          </p:cNvPr>
          <p:cNvSpPr txBox="1"/>
          <p:nvPr/>
        </p:nvSpPr>
        <p:spPr>
          <a:xfrm>
            <a:off x="2281806" y="961014"/>
            <a:ext cx="5962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Свободные инвестиционные площадки</a:t>
            </a:r>
          </a:p>
        </p:txBody>
      </p:sp>
      <p:pic>
        <p:nvPicPr>
          <p:cNvPr id="4" name="Picture 11" descr="C:\Users\god\Desktop\presentation\Header2Light.png">
            <a:extLst>
              <a:ext uri="{FF2B5EF4-FFF2-40B4-BE49-F238E27FC236}">
                <a16:creationId xmlns:a16="http://schemas.microsoft.com/office/drawing/2014/main" id="{8E50E487-0A8C-4D68-8862-1633CD624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243"/>
            <a:ext cx="9144000" cy="116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B5C552FB-FC30-4F6E-987D-986F04CF2C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404494"/>
              </p:ext>
            </p:extLst>
          </p:nvPr>
        </p:nvGraphicFramePr>
        <p:xfrm>
          <a:off x="89502" y="1556792"/>
          <a:ext cx="8964996" cy="4950317"/>
        </p:xfrm>
        <a:graphic>
          <a:graphicData uri="http://schemas.openxmlformats.org/drawingml/2006/table">
            <a:tbl>
              <a:tblPr firstRow="1" firstCol="1" bandRow="1"/>
              <a:tblGrid>
                <a:gridCol w="555133">
                  <a:extLst>
                    <a:ext uri="{9D8B030D-6E8A-4147-A177-3AD203B41FA5}">
                      <a16:colId xmlns:a16="http://schemas.microsoft.com/office/drawing/2014/main" val="3654437820"/>
                    </a:ext>
                  </a:extLst>
                </a:gridCol>
                <a:gridCol w="2373716">
                  <a:extLst>
                    <a:ext uri="{9D8B030D-6E8A-4147-A177-3AD203B41FA5}">
                      <a16:colId xmlns:a16="http://schemas.microsoft.com/office/drawing/2014/main" val="4093560237"/>
                    </a:ext>
                  </a:extLst>
                </a:gridCol>
                <a:gridCol w="627900">
                  <a:extLst>
                    <a:ext uri="{9D8B030D-6E8A-4147-A177-3AD203B41FA5}">
                      <a16:colId xmlns:a16="http://schemas.microsoft.com/office/drawing/2014/main" val="3616931667"/>
                    </a:ext>
                  </a:extLst>
                </a:gridCol>
                <a:gridCol w="753324">
                  <a:extLst>
                    <a:ext uri="{9D8B030D-6E8A-4147-A177-3AD203B41FA5}">
                      <a16:colId xmlns:a16="http://schemas.microsoft.com/office/drawing/2014/main" val="3623290031"/>
                    </a:ext>
                  </a:extLst>
                </a:gridCol>
                <a:gridCol w="1198539">
                  <a:extLst>
                    <a:ext uri="{9D8B030D-6E8A-4147-A177-3AD203B41FA5}">
                      <a16:colId xmlns:a16="http://schemas.microsoft.com/office/drawing/2014/main" val="1207292473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2568924764"/>
                    </a:ext>
                  </a:extLst>
                </a:gridCol>
              </a:tblGrid>
              <a:tr h="667492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Адрес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Площадь, </a:t>
                      </a:r>
                      <a:r>
                        <a:rPr lang="ru-RU" sz="1100" b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свободная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разрешенного использования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497645"/>
                  </a:ext>
                </a:extLst>
              </a:tr>
              <a:tr h="1676755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Дюрьки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ул. Горького, д.1</a:t>
                      </a: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4000 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756,4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0561678"/>
                  </a:ext>
                </a:extLst>
              </a:tr>
              <a:tr h="1675599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 b="1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Ушаковка, ул. Фрунзе, д.28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2200 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532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ведения личного подсобного хозяйства</a:t>
                      </a:r>
                    </a:p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1440200"/>
                  </a:ext>
                </a:extLst>
              </a:tr>
              <a:tr h="803387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100" b="1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Селищи, ул. Ленинская, д.71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4500 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708,03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6798294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4B42A6A-3A14-4799-8177-8F29AE43A7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624" y="1580841"/>
            <a:ext cx="3474386" cy="159503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8D956BF-937C-4175-BEDC-4B8120F80D2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403" y="3181558"/>
            <a:ext cx="3469310" cy="178909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A970105-3845-4A0C-9BE5-43FD205ECC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624" y="4970653"/>
            <a:ext cx="3449874" cy="1551775"/>
          </a:xfrm>
          <a:prstGeom prst="rect">
            <a:avLst/>
          </a:prstGeom>
        </p:spPr>
      </p:pic>
      <p:sp>
        <p:nvSpPr>
          <p:cNvPr id="8" name="Прямоугольник 2">
            <a:extLst>
              <a:ext uri="{FF2B5EF4-FFF2-40B4-BE49-F238E27FC236}">
                <a16:creationId xmlns:a16="http://schemas.microsoft.com/office/drawing/2014/main" id="{4E7094AC-937E-4116-ACD4-1615DD7185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1856891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god\Desktop\presentation\Header2Light.png">
            <a:extLst>
              <a:ext uri="{FF2B5EF4-FFF2-40B4-BE49-F238E27FC236}">
                <a16:creationId xmlns:a16="http://schemas.microsoft.com/office/drawing/2014/main" id="{D1AB5CDD-9894-4121-99DF-75E588E35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38"/>
            <a:ext cx="9144000" cy="109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D46A91-E146-4C42-90D6-C17D6D018691}"/>
              </a:ext>
            </a:extLst>
          </p:cNvPr>
          <p:cNvSpPr txBox="1"/>
          <p:nvPr/>
        </p:nvSpPr>
        <p:spPr>
          <a:xfrm>
            <a:off x="2339752" y="980728"/>
            <a:ext cx="54589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Свободные инвестиционные площадки</a:t>
            </a:r>
            <a:endParaRPr lang="ru-RU" dirty="0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9BD9A0CE-843D-4001-8F86-7777B07554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1520850"/>
              </p:ext>
            </p:extLst>
          </p:nvPr>
        </p:nvGraphicFramePr>
        <p:xfrm>
          <a:off x="472150" y="1556793"/>
          <a:ext cx="8276313" cy="5265256"/>
        </p:xfrm>
        <a:graphic>
          <a:graphicData uri="http://schemas.openxmlformats.org/drawingml/2006/table">
            <a:tbl>
              <a:tblPr firstRow="1" firstCol="1" bandRow="1"/>
              <a:tblGrid>
                <a:gridCol w="512487">
                  <a:extLst>
                    <a:ext uri="{9D8B030D-6E8A-4147-A177-3AD203B41FA5}">
                      <a16:colId xmlns:a16="http://schemas.microsoft.com/office/drawing/2014/main" val="2925063468"/>
                    </a:ext>
                  </a:extLst>
                </a:gridCol>
                <a:gridCol w="2191369">
                  <a:extLst>
                    <a:ext uri="{9D8B030D-6E8A-4147-A177-3AD203B41FA5}">
                      <a16:colId xmlns:a16="http://schemas.microsoft.com/office/drawing/2014/main" val="172169977"/>
                    </a:ext>
                  </a:extLst>
                </a:gridCol>
                <a:gridCol w="579665">
                  <a:extLst>
                    <a:ext uri="{9D8B030D-6E8A-4147-A177-3AD203B41FA5}">
                      <a16:colId xmlns:a16="http://schemas.microsoft.com/office/drawing/2014/main" val="2722566661"/>
                    </a:ext>
                  </a:extLst>
                </a:gridCol>
                <a:gridCol w="695454">
                  <a:extLst>
                    <a:ext uri="{9D8B030D-6E8A-4147-A177-3AD203B41FA5}">
                      <a16:colId xmlns:a16="http://schemas.microsoft.com/office/drawing/2014/main" val="2018169279"/>
                    </a:ext>
                  </a:extLst>
                </a:gridCol>
                <a:gridCol w="1106469">
                  <a:extLst>
                    <a:ext uri="{9D8B030D-6E8A-4147-A177-3AD203B41FA5}">
                      <a16:colId xmlns:a16="http://schemas.microsoft.com/office/drawing/2014/main" val="2504423533"/>
                    </a:ext>
                  </a:extLst>
                </a:gridCol>
                <a:gridCol w="3190869">
                  <a:extLst>
                    <a:ext uri="{9D8B030D-6E8A-4147-A177-3AD203B41FA5}">
                      <a16:colId xmlns:a16="http://schemas.microsoft.com/office/drawing/2014/main" val="1812515047"/>
                    </a:ext>
                  </a:extLst>
                </a:gridCol>
              </a:tblGrid>
              <a:tr h="938348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Адрес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Площадь, </a:t>
                      </a:r>
                      <a:r>
                        <a:rPr lang="ru-RU" sz="1100" b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свободная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разрешенного использования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28677"/>
                  </a:ext>
                </a:extLst>
              </a:tr>
              <a:tr h="1492657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Сосуновка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ул. Советская, д.32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8000 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650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0096674"/>
                  </a:ext>
                </a:extLst>
              </a:tr>
              <a:tr h="2609554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Андреевка, ул. Титова, д.17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8500</a:t>
                      </a:r>
                    </a:p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339,3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8260160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111A84E-5509-4265-A7B9-D94ACE4E16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806" y="1556792"/>
            <a:ext cx="3181052" cy="252103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B4AE0D1-E1BD-41A0-9252-84197C945B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890" y="4189419"/>
            <a:ext cx="3222884" cy="2632629"/>
          </a:xfrm>
          <a:prstGeom prst="rect">
            <a:avLst/>
          </a:prstGeom>
        </p:spPr>
      </p:pic>
      <p:sp>
        <p:nvSpPr>
          <p:cNvPr id="7" name="Прямоугольник 2">
            <a:extLst>
              <a:ext uri="{FF2B5EF4-FFF2-40B4-BE49-F238E27FC236}">
                <a16:creationId xmlns:a16="http://schemas.microsoft.com/office/drawing/2014/main" id="{5162BC8F-BDCA-4CCD-93C3-8F5CD9C69F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4158750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C6DF6D6-48B6-4917-BE37-0391293663DB}"/>
              </a:ext>
            </a:extLst>
          </p:cNvPr>
          <p:cNvSpPr txBox="1"/>
          <p:nvPr/>
        </p:nvSpPr>
        <p:spPr>
          <a:xfrm>
            <a:off x="2286000" y="963038"/>
            <a:ext cx="5958408" cy="367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Свободные инвестиционные площадки</a:t>
            </a:r>
          </a:p>
        </p:txBody>
      </p:sp>
      <p:pic>
        <p:nvPicPr>
          <p:cNvPr id="4" name="Picture 11" descr="C:\Users\god\Desktop\presentation\Header2Light.png">
            <a:extLst>
              <a:ext uri="{FF2B5EF4-FFF2-40B4-BE49-F238E27FC236}">
                <a16:creationId xmlns:a16="http://schemas.microsoft.com/office/drawing/2014/main" id="{8E50E487-0A8C-4D68-8862-1633CD624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92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B5C552FB-FC30-4F6E-987D-986F04CF2C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430367"/>
              </p:ext>
            </p:extLst>
          </p:nvPr>
        </p:nvGraphicFramePr>
        <p:xfrm>
          <a:off x="307423" y="1988840"/>
          <a:ext cx="8657065" cy="4149011"/>
        </p:xfrm>
        <a:graphic>
          <a:graphicData uri="http://schemas.openxmlformats.org/drawingml/2006/table">
            <a:tbl>
              <a:tblPr firstRow="1" firstCol="1" bandRow="1"/>
              <a:tblGrid>
                <a:gridCol w="637506">
                  <a:extLst>
                    <a:ext uri="{9D8B030D-6E8A-4147-A177-3AD203B41FA5}">
                      <a16:colId xmlns:a16="http://schemas.microsoft.com/office/drawing/2014/main" val="3654437820"/>
                    </a:ext>
                  </a:extLst>
                </a:gridCol>
                <a:gridCol w="2311966">
                  <a:extLst>
                    <a:ext uri="{9D8B030D-6E8A-4147-A177-3AD203B41FA5}">
                      <a16:colId xmlns:a16="http://schemas.microsoft.com/office/drawing/2014/main" val="4093560237"/>
                    </a:ext>
                  </a:extLst>
                </a:gridCol>
                <a:gridCol w="651218">
                  <a:extLst>
                    <a:ext uri="{9D8B030D-6E8A-4147-A177-3AD203B41FA5}">
                      <a16:colId xmlns:a16="http://schemas.microsoft.com/office/drawing/2014/main" val="3616931667"/>
                    </a:ext>
                  </a:extLst>
                </a:gridCol>
                <a:gridCol w="764063">
                  <a:extLst>
                    <a:ext uri="{9D8B030D-6E8A-4147-A177-3AD203B41FA5}">
                      <a16:colId xmlns:a16="http://schemas.microsoft.com/office/drawing/2014/main" val="3623290031"/>
                    </a:ext>
                  </a:extLst>
                </a:gridCol>
                <a:gridCol w="1879308">
                  <a:extLst>
                    <a:ext uri="{9D8B030D-6E8A-4147-A177-3AD203B41FA5}">
                      <a16:colId xmlns:a16="http://schemas.microsoft.com/office/drawing/2014/main" val="1207292473"/>
                    </a:ext>
                  </a:extLst>
                </a:gridCol>
                <a:gridCol w="2413004">
                  <a:extLst>
                    <a:ext uri="{9D8B030D-6E8A-4147-A177-3AD203B41FA5}">
                      <a16:colId xmlns:a16="http://schemas.microsoft.com/office/drawing/2014/main" val="2568924764"/>
                    </a:ext>
                  </a:extLst>
                </a:gridCol>
              </a:tblGrid>
              <a:tr h="832279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Адрес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Площадь, </a:t>
                      </a:r>
                      <a:r>
                        <a:rPr lang="ru-RU" sz="1100" b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свободная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разрешенного использования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497645"/>
                  </a:ext>
                </a:extLst>
              </a:tr>
              <a:tr h="832279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Каменка, ул. Молодежная, д.11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2400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465,5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5581031"/>
                  </a:ext>
                </a:extLst>
              </a:tr>
              <a:tr h="832279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Челпаново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ул. Центральная, д.5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10040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1241,9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 определен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0536125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DDF5652-B3C2-4DC7-9D14-C5FA8ABE67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887" y="1988839"/>
            <a:ext cx="2448272" cy="198938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01FF46-1B45-4AC1-95A7-B724F8E127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62" y="3978229"/>
            <a:ext cx="2448272" cy="2159622"/>
          </a:xfrm>
          <a:prstGeom prst="rect">
            <a:avLst/>
          </a:prstGeom>
        </p:spPr>
      </p:pic>
      <p:sp>
        <p:nvSpPr>
          <p:cNvPr id="7" name="Прямоугольник 2">
            <a:extLst>
              <a:ext uri="{FF2B5EF4-FFF2-40B4-BE49-F238E27FC236}">
                <a16:creationId xmlns:a16="http://schemas.microsoft.com/office/drawing/2014/main" id="{CBF6A980-5BA3-4955-8AA3-32FB4973A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4180203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172336CB-F8E7-4F04-A8AD-B6FA5F81EB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165933"/>
              </p:ext>
            </p:extLst>
          </p:nvPr>
        </p:nvGraphicFramePr>
        <p:xfrm>
          <a:off x="457201" y="2060848"/>
          <a:ext cx="8579296" cy="4581204"/>
        </p:xfrm>
        <a:graphic>
          <a:graphicData uri="http://schemas.openxmlformats.org/drawingml/2006/table">
            <a:tbl>
              <a:tblPr firstRow="1" firstCol="1" bandRow="1"/>
              <a:tblGrid>
                <a:gridCol w="415127">
                  <a:extLst>
                    <a:ext uri="{9D8B030D-6E8A-4147-A177-3AD203B41FA5}">
                      <a16:colId xmlns:a16="http://schemas.microsoft.com/office/drawing/2014/main" val="3454825895"/>
                    </a:ext>
                  </a:extLst>
                </a:gridCol>
                <a:gridCol w="2221420">
                  <a:extLst>
                    <a:ext uri="{9D8B030D-6E8A-4147-A177-3AD203B41FA5}">
                      <a16:colId xmlns:a16="http://schemas.microsoft.com/office/drawing/2014/main" val="49267523"/>
                    </a:ext>
                  </a:extLst>
                </a:gridCol>
                <a:gridCol w="625714">
                  <a:extLst>
                    <a:ext uri="{9D8B030D-6E8A-4147-A177-3AD203B41FA5}">
                      <a16:colId xmlns:a16="http://schemas.microsoft.com/office/drawing/2014/main" val="3096374577"/>
                    </a:ext>
                  </a:extLst>
                </a:gridCol>
                <a:gridCol w="734139">
                  <a:extLst>
                    <a:ext uri="{9D8B030D-6E8A-4147-A177-3AD203B41FA5}">
                      <a16:colId xmlns:a16="http://schemas.microsoft.com/office/drawing/2014/main" val="465912183"/>
                    </a:ext>
                  </a:extLst>
                </a:gridCol>
                <a:gridCol w="1805706">
                  <a:extLst>
                    <a:ext uri="{9D8B030D-6E8A-4147-A177-3AD203B41FA5}">
                      <a16:colId xmlns:a16="http://schemas.microsoft.com/office/drawing/2014/main" val="3857040015"/>
                    </a:ext>
                  </a:extLst>
                </a:gridCol>
                <a:gridCol w="2777190">
                  <a:extLst>
                    <a:ext uri="{9D8B030D-6E8A-4147-A177-3AD203B41FA5}">
                      <a16:colId xmlns:a16="http://schemas.microsoft.com/office/drawing/2014/main" val="3287033480"/>
                    </a:ext>
                  </a:extLst>
                </a:gridCol>
              </a:tblGrid>
              <a:tr h="809558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Адрес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Площадь, </a:t>
                      </a:r>
                      <a:r>
                        <a:rPr lang="ru-RU" sz="1100" b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свободная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разрешенного использования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0193318"/>
                  </a:ext>
                </a:extLst>
              </a:tr>
              <a:tr h="1611982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Ахматово, ул. Ленина, д.87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9400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1280,1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0285371"/>
                  </a:ext>
                </a:extLst>
              </a:tr>
              <a:tr h="2056700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рп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Атяшево, ул. Гражданская, д.2Г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10000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общественно-делового назначения</a:t>
                      </a:r>
                    </a:p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1785657"/>
                  </a:ext>
                </a:extLst>
              </a:tr>
            </a:tbl>
          </a:graphicData>
        </a:graphic>
      </p:graphicFrame>
      <p:pic>
        <p:nvPicPr>
          <p:cNvPr id="3" name="Picture 11" descr="C:\Users\god\Desktop\presentation\Header2Light.png">
            <a:extLst>
              <a:ext uri="{FF2B5EF4-FFF2-40B4-BE49-F238E27FC236}">
                <a16:creationId xmlns:a16="http://schemas.microsoft.com/office/drawing/2014/main" id="{B62402EF-A580-4F0E-81CA-E445804E1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1" y="-1"/>
            <a:ext cx="9144000" cy="1123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955ED5-071D-4E5A-BFC3-023CD33258B3}"/>
              </a:ext>
            </a:extLst>
          </p:cNvPr>
          <p:cNvSpPr txBox="1"/>
          <p:nvPr/>
        </p:nvSpPr>
        <p:spPr>
          <a:xfrm rot="10800000" flipV="1">
            <a:off x="2123728" y="1268760"/>
            <a:ext cx="48245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Свободные инвестиционные площадки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0399537-C286-4181-BEA5-B0E63EE6BF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060848"/>
            <a:ext cx="2915816" cy="237042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5C083DD-C76B-4BA0-9F15-0598790CB4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750" y="4431271"/>
            <a:ext cx="2874249" cy="2283853"/>
          </a:xfrm>
          <a:prstGeom prst="rect">
            <a:avLst/>
          </a:prstGeom>
        </p:spPr>
      </p:pic>
      <p:sp>
        <p:nvSpPr>
          <p:cNvPr id="8" name="Прямоугольник 2">
            <a:extLst>
              <a:ext uri="{FF2B5EF4-FFF2-40B4-BE49-F238E27FC236}">
                <a16:creationId xmlns:a16="http://schemas.microsoft.com/office/drawing/2014/main" id="{99B7F5F0-B849-4DC0-8EC4-6EE8BF53E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2049748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792641" y="1146098"/>
            <a:ext cx="8178702" cy="338554"/>
          </a:xfrm>
          <a:prstGeom prst="rect">
            <a:avLst/>
          </a:prstGeom>
          <a:ln>
            <a:headEnd/>
            <a:tailEnd/>
          </a:ln>
          <a:effectLst>
            <a:outerShdw blurRad="57150" dist="38100" dir="5400000" algn="ctr" rotWithShape="0">
              <a:schemeClr val="accent4">
                <a:shade val="9000"/>
                <a:satMod val="105000"/>
                <a:alpha val="48000"/>
              </a:schemeClr>
            </a:outerShdw>
            <a:softEdge rad="63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Потенциальным инвесторам сформированы новые инвестиционные площадки</a:t>
            </a:r>
          </a:p>
        </p:txBody>
      </p:sp>
      <p:pic>
        <p:nvPicPr>
          <p:cNvPr id="18450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51" name="Прямоугольник 13"/>
          <p:cNvSpPr>
            <a:spLocks noChangeArrowheads="1"/>
          </p:cNvSpPr>
          <p:nvPr/>
        </p:nvSpPr>
        <p:spPr bwMode="auto">
          <a:xfrm>
            <a:off x="2978150" y="142875"/>
            <a:ext cx="318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РЕСПУБЛИКА МОРДОВИЯ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E712E38-DB56-4A2D-9268-F6C641532BCF}"/>
              </a:ext>
            </a:extLst>
          </p:cNvPr>
          <p:cNvSpPr txBox="1"/>
          <p:nvPr/>
        </p:nvSpPr>
        <p:spPr>
          <a:xfrm>
            <a:off x="234706" y="1501936"/>
            <a:ext cx="46048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Инвестиционная площадка №1  </a:t>
            </a:r>
            <a:r>
              <a:rPr lang="ru-RU" sz="1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общей площадью </a:t>
            </a:r>
            <a:r>
              <a:rPr lang="ru-RU" sz="1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77385 </a:t>
            </a:r>
            <a:r>
              <a:rPr lang="ru-RU" sz="1200" b="1" dirty="0" err="1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кв.м</a:t>
            </a:r>
            <a:r>
              <a:rPr lang="ru-RU" sz="1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., под </a:t>
            </a:r>
            <a:r>
              <a:rPr lang="ru-RU" sz="1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строительство комбикормового завода</a:t>
            </a:r>
            <a:endParaRPr lang="ru-RU" sz="1200" b="1" dirty="0">
              <a:solidFill>
                <a:srgbClr val="4472C4">
                  <a:lumMod val="50000"/>
                </a:srgbClr>
              </a:solidFill>
              <a:latin typeface="Calibri" panose="020F0502020204030204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F33F49-22D2-4814-8F32-374B6AB6C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623" y="1953632"/>
            <a:ext cx="3109229" cy="146926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687682-8DE0-42F1-AF0B-3954E63B86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596" y="3478762"/>
            <a:ext cx="4210340" cy="7134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262DAEB-AAF5-4BB5-865A-2C5896E2FE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574" y="4173646"/>
            <a:ext cx="3153652" cy="183874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8F9B16B-4270-426E-82E7-BCB841E501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1893" y="3920953"/>
            <a:ext cx="3249450" cy="2097206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44D9F64-9ABB-421C-B59E-5A44DC257C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03884" y="3165718"/>
            <a:ext cx="4706332" cy="75365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006B225-2125-466B-81F1-8587E6AEE967}"/>
              </a:ext>
            </a:extLst>
          </p:cNvPr>
          <p:cNvSpPr txBox="1"/>
          <p:nvPr/>
        </p:nvSpPr>
        <p:spPr>
          <a:xfrm>
            <a:off x="226655" y="6012386"/>
            <a:ext cx="4501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50 метрах от площадки проходит автомобильная дорога регионального значения с сообщением г. Саранск – г. Чебоксары, с загруженностью до 5000 ед. автотранспорта в сутки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359008A-C04E-4332-86EE-D7ADCB69BD58}"/>
              </a:ext>
            </a:extLst>
          </p:cNvPr>
          <p:cNvSpPr txBox="1"/>
          <p:nvPr/>
        </p:nvSpPr>
        <p:spPr>
          <a:xfrm>
            <a:off x="7479046" y="6084023"/>
            <a:ext cx="1664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Планируемый объем производства 1007 тонн в год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2988D5F-CEB2-4107-AB73-B29A027B5DD2}"/>
              </a:ext>
            </a:extLst>
          </p:cNvPr>
          <p:cNvSpPr txBox="1"/>
          <p:nvPr/>
        </p:nvSpPr>
        <p:spPr>
          <a:xfrm>
            <a:off x="3529509" y="1990026"/>
            <a:ext cx="3153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Планируемый объем производства: 400 тысяч тонн в год производство комбикормов, мощностью 140 тыс. тонн единовременного хранения</a:t>
            </a:r>
          </a:p>
        </p:txBody>
      </p:sp>
    </p:spTree>
    <p:extLst>
      <p:ext uri="{BB962C8B-B14F-4D97-AF65-F5344CB8AC3E}">
        <p14:creationId xmlns:p14="http://schemas.microsoft.com/office/powerpoint/2010/main" val="22026589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Прямоугольник 2"/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</a:rPr>
              <a:t>РЕСПУБЛИКА МОРДОВИЯ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757486-2161-4602-9541-323E473F62E1}"/>
              </a:ext>
            </a:extLst>
          </p:cNvPr>
          <p:cNvSpPr txBox="1"/>
          <p:nvPr/>
        </p:nvSpPr>
        <p:spPr>
          <a:xfrm>
            <a:off x="2339752" y="1186407"/>
            <a:ext cx="50405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3300"/>
                </a:solidFill>
              </a:rPr>
              <a:t>Дом. Счастье. Атяшево.</a:t>
            </a:r>
            <a:br>
              <a:rPr lang="ru-RU" sz="3200" dirty="0">
                <a:solidFill>
                  <a:srgbClr val="FF3300"/>
                </a:solidFill>
              </a:rPr>
            </a:br>
            <a:endParaRPr lang="ru-RU" sz="3200" dirty="0">
              <a:solidFill>
                <a:srgbClr val="FF33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F06DA74-C7B4-4C1E-87CB-B2938A1C1F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00" y="1745926"/>
            <a:ext cx="3756967" cy="30695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28E0B0-A48D-4EAE-B01A-C49D6B58F3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6136" y="1836392"/>
            <a:ext cx="3464439" cy="288865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9F47637-F874-4B04-95BA-3EB54AAEB0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34678" y="4275534"/>
            <a:ext cx="3624106" cy="21516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F08D671-0AB5-4ACE-8215-447ED6C953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40245" y="4213801"/>
            <a:ext cx="3461559" cy="281506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F6D438A-614C-4047-824F-D3451AF755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96136" y="4312888"/>
            <a:ext cx="3300621" cy="280854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FA78F77-B3DF-4700-A994-D583C66978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91110" y="1879151"/>
            <a:ext cx="3258095" cy="233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7655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Прямоугольник 2"/>
          <p:cNvSpPr>
            <a:spLocks noChangeArrowheads="1"/>
          </p:cNvSpPr>
          <p:nvPr/>
        </p:nvSpPr>
        <p:spPr bwMode="auto">
          <a:xfrm>
            <a:off x="3000375" y="14287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</a:rPr>
              <a:t>РЕСПУБЛИКА МОРДОВИЯ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6C3252-41DE-4F0E-8944-34B6594B9FAA}"/>
              </a:ext>
            </a:extLst>
          </p:cNvPr>
          <p:cNvSpPr txBox="1"/>
          <p:nvPr/>
        </p:nvSpPr>
        <p:spPr>
          <a:xfrm>
            <a:off x="2555776" y="1071563"/>
            <a:ext cx="430641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ПРИГЛАШАЕМ ИНВЕСТОРОВ К СОТРУДНИЧЕСТВУ!</a:t>
            </a:r>
            <a:br>
              <a:rPr lang="ru-RU" sz="1800" b="1" dirty="0">
                <a:solidFill>
                  <a:srgbClr val="FF0000"/>
                </a:solidFill>
              </a:rPr>
            </a:br>
            <a:endParaRPr lang="ru-RU" dirty="0"/>
          </a:p>
        </p:txBody>
      </p:sp>
      <p:pic>
        <p:nvPicPr>
          <p:cNvPr id="9" name="Рисунок 1" descr="http://novostikratko.ru/wp-content/uploads/2016/05/30/v-mordovii-naznachen-ispolnyayuschij-oby_3.jpg">
            <a:extLst>
              <a:ext uri="{FF2B5EF4-FFF2-40B4-BE49-F238E27FC236}">
                <a16:creationId xmlns:a16="http://schemas.microsoft.com/office/drawing/2014/main" id="{04D6AB4E-2815-44C2-9839-94ECCE96A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82" r="18898"/>
          <a:stretch>
            <a:fillRect/>
          </a:stretch>
        </p:blipFill>
        <p:spPr bwMode="auto">
          <a:xfrm>
            <a:off x="179512" y="2211104"/>
            <a:ext cx="2224185" cy="2435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Объект 10">
            <a:extLst>
              <a:ext uri="{FF2B5EF4-FFF2-40B4-BE49-F238E27FC236}">
                <a16:creationId xmlns:a16="http://schemas.microsoft.com/office/drawing/2014/main" id="{EBBEE7B3-F3DC-4216-BEA6-E5DE4732492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110042"/>
            <a:ext cx="4541061" cy="175306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9760BE4-3123-4D0F-8D35-B80D0B7602C4}"/>
              </a:ext>
            </a:extLst>
          </p:cNvPr>
          <p:cNvSpPr txBox="1"/>
          <p:nvPr/>
        </p:nvSpPr>
        <p:spPr>
          <a:xfrm>
            <a:off x="3000374" y="1874862"/>
            <a:ext cx="56040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АТЯШЕВСКОМ РАЙОНЕ ЕСТЬ РЕСУРСЫ ДЛЯ МАСШТАБНЫХ ИНВЕСТИЦИЙ, ГДЕ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ИНВЕСТОР МОЖЕТ ПРЕУМНОЖИТЬ СВОЙ КАПИТАЛ БЕЗ РИСКА.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2FCED40-217E-4CE1-9082-A73703AB4D55}"/>
              </a:ext>
            </a:extLst>
          </p:cNvPr>
          <p:cNvSpPr txBox="1"/>
          <p:nvPr/>
        </p:nvSpPr>
        <p:spPr>
          <a:xfrm>
            <a:off x="3216398" y="4863108"/>
            <a:ext cx="56040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363" algn="just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Реа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лизация имеющегося инвестиционного потенциала позволит многократно увеличить объемы производства продукции, создать  новые рабочие места, значительно повысить уровень жизни населения района.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8715A39-7A1A-4974-AAB4-137A96056A28}"/>
              </a:ext>
            </a:extLst>
          </p:cNvPr>
          <p:cNvSpPr txBox="1"/>
          <p:nvPr/>
        </p:nvSpPr>
        <p:spPr>
          <a:xfrm rot="10800000" flipV="1">
            <a:off x="192131" y="4671427"/>
            <a:ext cx="221156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Глава Атяшевского муниципального района В.Г. Прокин</a:t>
            </a:r>
          </a:p>
          <a:p>
            <a:endParaRPr lang="ru-RU" sz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431800, Республика Мордовия, Атяшевский район, </a:t>
            </a:r>
            <a:r>
              <a:rPr lang="ru-RU" sz="1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Атяшево, ул. Центральная, 8. </a:t>
            </a:r>
            <a:endParaRPr lang="en-US" sz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+7 (83434) 2-30-55; 2-30-38 (приёмная)</a:t>
            </a:r>
            <a:endParaRPr lang="en-US" sz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Факс: +7 (83434) 2-16-37,</a:t>
            </a:r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atadm2@moris.ru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5341</TotalTime>
  <Words>1864</Words>
  <Application>Microsoft Office PowerPoint</Application>
  <PresentationFormat>Экран (4:3)</PresentationFormat>
  <Paragraphs>247</Paragraphs>
  <Slides>17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7" baseType="lpstr">
      <vt:lpstr>Arial</vt:lpstr>
      <vt:lpstr>Calibri</vt:lpstr>
      <vt:lpstr>Century Schoolbook</vt:lpstr>
      <vt:lpstr>Constantia</vt:lpstr>
      <vt:lpstr>Franklin Gothic Book</vt:lpstr>
      <vt:lpstr>Impact</vt:lpstr>
      <vt:lpstr>Segoe UI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443</cp:revision>
  <dcterms:created xsi:type="dcterms:W3CDTF">2016-04-13T11:20:25Z</dcterms:created>
  <dcterms:modified xsi:type="dcterms:W3CDTF">2021-09-17T08:53:20Z</dcterms:modified>
</cp:coreProperties>
</file>