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2.xml" ContentType="application/vnd.openxmlformats-officedocument.drawingml.chartshape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1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76" r:id="rId1"/>
  </p:sldMasterIdLst>
  <p:notesMasterIdLst>
    <p:notesMasterId r:id="rId35"/>
  </p:notesMasterIdLst>
  <p:sldIdLst>
    <p:sldId id="587" r:id="rId2"/>
    <p:sldId id="257" r:id="rId3"/>
    <p:sldId id="261" r:id="rId4"/>
    <p:sldId id="295" r:id="rId5"/>
    <p:sldId id="265" r:id="rId6"/>
    <p:sldId id="372" r:id="rId7"/>
    <p:sldId id="370" r:id="rId8"/>
    <p:sldId id="375" r:id="rId9"/>
    <p:sldId id="373" r:id="rId10"/>
    <p:sldId id="266" r:id="rId11"/>
    <p:sldId id="377" r:id="rId12"/>
    <p:sldId id="267" r:id="rId13"/>
    <p:sldId id="568" r:id="rId14"/>
    <p:sldId id="554" r:id="rId15"/>
    <p:sldId id="546" r:id="rId16"/>
    <p:sldId id="551" r:id="rId17"/>
    <p:sldId id="553" r:id="rId18"/>
    <p:sldId id="593" r:id="rId19"/>
    <p:sldId id="558" r:id="rId20"/>
    <p:sldId id="584" r:id="rId21"/>
    <p:sldId id="586" r:id="rId22"/>
    <p:sldId id="592" r:id="rId23"/>
    <p:sldId id="591" r:id="rId24"/>
    <p:sldId id="588" r:id="rId25"/>
    <p:sldId id="271" r:id="rId26"/>
    <p:sldId id="272" r:id="rId27"/>
    <p:sldId id="581" r:id="rId28"/>
    <p:sldId id="594" r:id="rId29"/>
    <p:sldId id="569" r:id="rId30"/>
    <p:sldId id="369" r:id="rId31"/>
    <p:sldId id="329" r:id="rId32"/>
    <p:sldId id="589" r:id="rId33"/>
    <p:sldId id="590" r:id="rId34"/>
  </p:sldIdLst>
  <p:sldSz cx="12192000" cy="6858000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23" autoAdjust="0"/>
    <p:restoredTop sz="78027" autoAdjust="0"/>
  </p:normalViewPr>
  <p:slideViewPr>
    <p:cSldViewPr snapToGrid="0">
      <p:cViewPr varScale="1">
        <p:scale>
          <a:sx n="67" d="100"/>
          <a:sy n="67" d="100"/>
        </p:scale>
        <p:origin x="1373" y="6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8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3" d="100"/>
          <a:sy n="63" d="100"/>
        </p:scale>
        <p:origin x="3134" y="6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486395508670516"/>
          <c:y val="0.34139798588841136"/>
          <c:w val="0.65048585399462522"/>
          <c:h val="0.62571735816207197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dPt>
            <c:idx val="0"/>
            <c:bubble3D val="0"/>
            <c:explosion val="1"/>
            <c:spPr>
              <a:solidFill>
                <a:srgbClr val="FFFF00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DD19-43BC-8DFC-DBE9A512DE85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D19-43BC-8DFC-DBE9A512DE85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28</c:v>
                </c:pt>
                <c:pt idx="1">
                  <c:v>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D19-43BC-8DFC-DBE9A512DE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0"/>
      <c:rotY val="4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2016 г</c:v>
                </c:pt>
                <c:pt idx="1">
                  <c:v>2017 г</c:v>
                </c:pt>
                <c:pt idx="2">
                  <c:v>2018 г</c:v>
                </c:pt>
                <c:pt idx="3">
                  <c:v>2019 г</c:v>
                </c:pt>
                <c:pt idx="4">
                  <c:v>2020 г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 formatCode="General">
                  <c:v>6.3</c:v>
                </c:pt>
                <c:pt idx="1">
                  <c:v>7</c:v>
                </c:pt>
                <c:pt idx="2">
                  <c:v>8</c:v>
                </c:pt>
                <c:pt idx="3" formatCode="General">
                  <c:v>8.8000000000000007</c:v>
                </c:pt>
                <c:pt idx="4" formatCode="General">
                  <c:v>13.7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3DB-4FBC-B4C4-3DC6BF4750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91"/>
        <c:gapDepth val="197"/>
        <c:shape val="box"/>
        <c:axId val="672412288"/>
        <c:axId val="597009864"/>
        <c:axId val="0"/>
      </c:bar3DChart>
      <c:catAx>
        <c:axId val="672412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97009864"/>
        <c:crosses val="autoZero"/>
        <c:auto val="1"/>
        <c:lblAlgn val="ctr"/>
        <c:lblOffset val="100"/>
        <c:noMultiLvlLbl val="0"/>
      </c:catAx>
      <c:valAx>
        <c:axId val="5970098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672412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chemeClr val="accent1">
          <a:alpha val="98000"/>
        </a:schemeClr>
      </a:solidFill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3738558070866137E-2"/>
          <c:y val="6.3550064697740008E-2"/>
          <c:w val="0.90063644192913384"/>
          <c:h val="0.80244119346589216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мясо</c:v>
                </c:pt>
              </c:strCache>
            </c:strRef>
          </c:tx>
          <c:spPr>
            <a:solidFill>
              <a:srgbClr val="9900FF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6874384842519688E-3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8656249999999988E-2"/>
                      <c:h val="8.2458931368967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0C4B-45C7-AD98-45C95082C76A}"/>
                </c:ext>
              </c:extLst>
            </c:dLbl>
            <c:dLbl>
              <c:idx val="1"/>
              <c:layout>
                <c:manualLayout>
                  <c:x val="-9.3749999999999997E-3"/>
                  <c:y val="-1.84850685766934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0C4B-45C7-AD98-45C95082C76A}"/>
                </c:ext>
              </c:extLst>
            </c:dLbl>
            <c:dLbl>
              <c:idx val="2"/>
              <c:layout>
                <c:manualLayout>
                  <c:x val="-1.6406250000000004E-2"/>
                  <c:y val="-1.694464619530238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207025098425197"/>
                      <c:h val="6.08930180294916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0C4B-45C7-AD98-45C95082C76A}"/>
                </c:ext>
              </c:extLst>
            </c:dLbl>
            <c:dLbl>
              <c:idx val="3"/>
              <c:layout>
                <c:manualLayout>
                  <c:x val="-1.7187500000000057E-2"/>
                  <c:y val="-2.4646758102257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0C4B-45C7-AD98-45C95082C76A}"/>
                </c:ext>
              </c:extLst>
            </c:dLbl>
            <c:dLbl>
              <c:idx val="4"/>
              <c:layout>
                <c:manualLayout>
                  <c:x val="-1.0937500000000114E-2"/>
                  <c:y val="-1.232337905112892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488275098425197E-2"/>
                      <c:h val="7.629724184340284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2-0C4B-45C7-AD98-45C95082C76A}"/>
                </c:ext>
              </c:extLst>
            </c:dLbl>
            <c:dLbl>
              <c:idx val="5"/>
              <c:layout>
                <c:manualLayout>
                  <c:x val="-1.5625E-2"/>
                  <c:y val="-2.77276028650400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0C4B-45C7-AD98-45C95082C76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2015 г</c:v>
                </c:pt>
                <c:pt idx="1">
                  <c:v>2016 г</c:v>
                </c:pt>
                <c:pt idx="2">
                  <c:v>2017 г</c:v>
                </c:pt>
                <c:pt idx="3">
                  <c:v>2018 г</c:v>
                </c:pt>
                <c:pt idx="4">
                  <c:v>2019 г</c:v>
                </c:pt>
                <c:pt idx="5">
                  <c:v>2020 г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9063</c:v>
                </c:pt>
                <c:pt idx="1">
                  <c:v>9470</c:v>
                </c:pt>
                <c:pt idx="2">
                  <c:v>10285</c:v>
                </c:pt>
                <c:pt idx="3">
                  <c:v>11649</c:v>
                </c:pt>
                <c:pt idx="4">
                  <c:v>13403</c:v>
                </c:pt>
                <c:pt idx="5">
                  <c:v>11512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3E-4074-8443-79AB3445DF0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молоко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6132750984251967E-2"/>
                      <c:h val="9.170146565731399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0C4B-45C7-AD98-45C95082C76A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6132750984251967E-2"/>
                      <c:h val="7.32163970806206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8-0C4B-45C7-AD98-45C95082C76A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6132750984251967E-2"/>
                      <c:h val="9.47823104200962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0C4B-45C7-AD98-45C95082C76A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6132750984251967E-2"/>
                      <c:h val="9.786315518287845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0C4B-45C7-AD98-45C95082C76A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6132750984251967E-2"/>
                      <c:h val="8.862062089453175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0C4B-45C7-AD98-45C95082C76A}"/>
                </c:ext>
              </c:extLst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7695250984251968E-2"/>
                      <c:h val="7.32163970806206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C-0C4B-45C7-AD98-45C95082C76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2015 г</c:v>
                </c:pt>
                <c:pt idx="1">
                  <c:v>2016 г</c:v>
                </c:pt>
                <c:pt idx="2">
                  <c:v>2017 г</c:v>
                </c:pt>
                <c:pt idx="3">
                  <c:v>2018 г</c:v>
                </c:pt>
                <c:pt idx="4">
                  <c:v>2019 г</c:v>
                </c:pt>
                <c:pt idx="5">
                  <c:v>2020 г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17246</c:v>
                </c:pt>
                <c:pt idx="1">
                  <c:v>18679</c:v>
                </c:pt>
                <c:pt idx="2">
                  <c:v>20233</c:v>
                </c:pt>
                <c:pt idx="3">
                  <c:v>20579</c:v>
                </c:pt>
                <c:pt idx="4">
                  <c:v>22537</c:v>
                </c:pt>
                <c:pt idx="5">
                  <c:v>23153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B3E-4074-8443-79AB3445DF0A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зерно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4062499999999943E-2"/>
                  <c:y val="-4.31318266789512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C4B-45C7-AD98-45C95082C76A}"/>
                </c:ext>
              </c:extLst>
            </c:dLbl>
            <c:dLbl>
              <c:idx val="1"/>
              <c:layout>
                <c:manualLayout>
                  <c:x val="6.2500000000000003E-3"/>
                  <c:y val="-3.08084476278223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C4B-45C7-AD98-45C95082C76A}"/>
                </c:ext>
              </c:extLst>
            </c:dLbl>
            <c:dLbl>
              <c:idx val="2"/>
              <c:layout>
                <c:manualLayout>
                  <c:x val="-1.5625000000000001E-3"/>
                  <c:y val="-4.92935162045157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C4B-45C7-AD98-45C95082C76A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5484374999999997E-2"/>
                      <c:h val="0.1440758266246119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C4B-45C7-AD98-45C95082C76A}"/>
                </c:ext>
              </c:extLst>
            </c:dLbl>
            <c:dLbl>
              <c:idx val="4"/>
              <c:layout>
                <c:manualLayout>
                  <c:x val="0"/>
                  <c:y val="-2.77276028650401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C4B-45C7-AD98-45C95082C76A}"/>
                </c:ext>
              </c:extLst>
            </c:dLbl>
            <c:dLbl>
              <c:idx val="5"/>
              <c:layout>
                <c:manualLayout>
                  <c:x val="6.2500000000000003E-3"/>
                  <c:y val="-3.38892923906045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C4B-45C7-AD98-45C95082C76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2015 г</c:v>
                </c:pt>
                <c:pt idx="1">
                  <c:v>2016 г</c:v>
                </c:pt>
                <c:pt idx="2">
                  <c:v>2017 г</c:v>
                </c:pt>
                <c:pt idx="3">
                  <c:v>2018 г</c:v>
                </c:pt>
                <c:pt idx="4">
                  <c:v>2019 г</c:v>
                </c:pt>
                <c:pt idx="5">
                  <c:v>2020 г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  <c:pt idx="0">
                  <c:v>118163</c:v>
                </c:pt>
                <c:pt idx="1">
                  <c:v>123801</c:v>
                </c:pt>
                <c:pt idx="2">
                  <c:v>134663</c:v>
                </c:pt>
                <c:pt idx="3">
                  <c:v>115606</c:v>
                </c:pt>
                <c:pt idx="4">
                  <c:v>142500</c:v>
                </c:pt>
                <c:pt idx="5">
                  <c:v>156539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B3E-4074-8443-79AB3445DF0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526007768"/>
        <c:axId val="526006784"/>
        <c:axId val="526491504"/>
      </c:bar3DChart>
      <c:catAx>
        <c:axId val="526007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26006784"/>
        <c:crosses val="autoZero"/>
        <c:auto val="1"/>
        <c:lblAlgn val="ctr"/>
        <c:lblOffset val="100"/>
        <c:noMultiLvlLbl val="0"/>
      </c:catAx>
      <c:valAx>
        <c:axId val="526006784"/>
        <c:scaling>
          <c:orientation val="minMax"/>
        </c:scaling>
        <c:delete val="0"/>
        <c:axPos val="l"/>
        <c:majorGridlines>
          <c:spPr>
            <a:ln w="3175" cap="flat" cmpd="sng" algn="ctr">
              <a:solidFill>
                <a:schemeClr val="bg2">
                  <a:lumMod val="5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26007768"/>
        <c:crosses val="autoZero"/>
        <c:crossBetween val="between"/>
      </c:valAx>
      <c:serAx>
        <c:axId val="526491504"/>
        <c:scaling>
          <c:orientation val="minMax"/>
        </c:scaling>
        <c:delete val="1"/>
        <c:axPos val="b"/>
        <c:majorTickMark val="out"/>
        <c:minorTickMark val="none"/>
        <c:tickLblPos val="nextTo"/>
        <c:crossAx val="526006784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8196075295275589"/>
          <c:y val="0.92260165938665473"/>
          <c:w val="0.25639099409448818"/>
          <c:h val="5.891327203665186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969026230983738E-2"/>
          <c:y val="3.7189489526853317E-2"/>
          <c:w val="0.88202742239328102"/>
          <c:h val="0.90718395801447183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2016 г</c:v>
                </c:pt>
                <c:pt idx="1">
                  <c:v>2017 г</c:v>
                </c:pt>
                <c:pt idx="2">
                  <c:v>2018 г</c:v>
                </c:pt>
                <c:pt idx="3">
                  <c:v>2019 г</c:v>
                </c:pt>
                <c:pt idx="4">
                  <c:v>2020 г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190.2</c:v>
                </c:pt>
                <c:pt idx="1">
                  <c:v>350.3</c:v>
                </c:pt>
                <c:pt idx="2">
                  <c:v>452.8</c:v>
                </c:pt>
                <c:pt idx="3">
                  <c:v>1422.8</c:v>
                </c:pt>
                <c:pt idx="4">
                  <c:v>1208.3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BDD-4B09-B2F7-BC8E476BBF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34407904"/>
        <c:axId val="634403968"/>
        <c:axId val="595464328"/>
      </c:bar3DChart>
      <c:catAx>
        <c:axId val="634407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634403968"/>
        <c:crosses val="autoZero"/>
        <c:auto val="1"/>
        <c:lblAlgn val="ctr"/>
        <c:lblOffset val="100"/>
        <c:noMultiLvlLbl val="0"/>
      </c:catAx>
      <c:valAx>
        <c:axId val="634403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634407904"/>
        <c:crosses val="autoZero"/>
        <c:crossBetween val="between"/>
      </c:valAx>
      <c:serAx>
        <c:axId val="595464328"/>
        <c:scaling>
          <c:orientation val="minMax"/>
        </c:scaling>
        <c:delete val="1"/>
        <c:axPos val="b"/>
        <c:majorTickMark val="none"/>
        <c:minorTickMark val="none"/>
        <c:tickLblPos val="nextTo"/>
        <c:crossAx val="634403968"/>
        <c:crosses val="autoZero"/>
      </c:ser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067C0C-3C63-476E-AB6D-9A9D548AFC4D}" type="doc">
      <dgm:prSet loTypeId="urn:microsoft.com/office/officeart/2005/8/layout/vList3" loCatId="list" qsTypeId="urn:microsoft.com/office/officeart/2005/8/quickstyle/3d1" qsCatId="3D" csTypeId="urn:microsoft.com/office/officeart/2005/8/colors/accent1_2" csCatId="accent1" phldr="1"/>
      <dgm:spPr/>
    </dgm:pt>
    <dgm:pt modelId="{CF3EE99C-3460-46FA-A1FE-901A418E1AC7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 w="19050">
          <a:solidFill>
            <a:schemeClr val="accent1"/>
          </a:solidFill>
        </a:ln>
      </dgm:spPr>
      <dgm:t>
        <a:bodyPr/>
        <a:lstStyle/>
        <a:p>
          <a:pPr algn="l"/>
          <a:r>
            <a:rPr lang="ru-RU" sz="1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1. По объему </a:t>
          </a: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собственных доходов бюджета;</a:t>
          </a:r>
        </a:p>
        <a:p>
          <a:pPr algn="l"/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2. По объему отгруженной промышленной продукции.</a:t>
          </a:r>
        </a:p>
      </dgm:t>
    </dgm:pt>
    <dgm:pt modelId="{9ACBDD07-F4C7-43BC-A9F4-D78747C4D977}" type="parTrans" cxnId="{DF5D2BEE-4DF2-44A2-AD61-3AAB405EB9AF}">
      <dgm:prSet/>
      <dgm:spPr/>
      <dgm:t>
        <a:bodyPr/>
        <a:lstStyle/>
        <a:p>
          <a:endParaRPr lang="ru-RU"/>
        </a:p>
      </dgm:t>
    </dgm:pt>
    <dgm:pt modelId="{65CD9E3C-636A-4E4A-BBF4-19487039745B}" type="sibTrans" cxnId="{DF5D2BEE-4DF2-44A2-AD61-3AAB405EB9AF}">
      <dgm:prSet/>
      <dgm:spPr/>
      <dgm:t>
        <a:bodyPr/>
        <a:lstStyle/>
        <a:p>
          <a:endParaRPr lang="ru-RU"/>
        </a:p>
      </dgm:t>
    </dgm:pt>
    <dgm:pt modelId="{52D57267-0DF4-4564-83B5-F26636C10B01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 w="19050">
          <a:solidFill>
            <a:schemeClr val="accent1"/>
          </a:solidFill>
        </a:ln>
      </dgm:spPr>
      <dgm:t>
        <a:bodyPr/>
        <a:lstStyle/>
        <a:p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По объему инвестиций в основной капитал.</a:t>
          </a:r>
        </a:p>
      </dgm:t>
    </dgm:pt>
    <dgm:pt modelId="{BE8517A7-1E05-4EA6-9C98-56255FF7ABBF}" type="parTrans" cxnId="{FAA91964-F3E9-46AD-8539-62E908094A38}">
      <dgm:prSet/>
      <dgm:spPr/>
      <dgm:t>
        <a:bodyPr/>
        <a:lstStyle/>
        <a:p>
          <a:endParaRPr lang="ru-RU"/>
        </a:p>
      </dgm:t>
    </dgm:pt>
    <dgm:pt modelId="{3E0C90CB-64DC-496D-9A82-353F1EC84718}" type="sibTrans" cxnId="{FAA91964-F3E9-46AD-8539-62E908094A38}">
      <dgm:prSet/>
      <dgm:spPr/>
      <dgm:t>
        <a:bodyPr/>
        <a:lstStyle/>
        <a:p>
          <a:endParaRPr lang="ru-RU"/>
        </a:p>
      </dgm:t>
    </dgm:pt>
    <dgm:pt modelId="{7CEFB9EB-87B3-47C7-8D4F-165F0BEABD70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 w="19050">
          <a:solidFill>
            <a:schemeClr val="accent1"/>
          </a:solidFill>
        </a:ln>
      </dgm:spPr>
      <dgm:t>
        <a:bodyPr/>
        <a:lstStyle/>
        <a:p>
          <a:pPr algn="l"/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1. По среднемесячной номинальной начисленной заработной плате; </a:t>
          </a:r>
        </a:p>
        <a:p>
          <a:pPr algn="l"/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2. По вводу в эксплуатацию жилья с учетом ИЖС;</a:t>
          </a:r>
        </a:p>
        <a:p>
          <a:pPr algn="l"/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3. По производству скота и птицы в сельскохозяйственных предприятиях и КФХ.</a:t>
          </a:r>
        </a:p>
        <a:p>
          <a:pPr algn="ctr"/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D40F3D-5EBA-4CFE-A3EA-CD88862A479B}" type="parTrans" cxnId="{DE7D51DE-0BEC-4C2C-A37E-9F9CEA9619D1}">
      <dgm:prSet/>
      <dgm:spPr/>
      <dgm:t>
        <a:bodyPr/>
        <a:lstStyle/>
        <a:p>
          <a:endParaRPr lang="ru-RU"/>
        </a:p>
      </dgm:t>
    </dgm:pt>
    <dgm:pt modelId="{492A0541-B300-4AE7-9E7B-4FEC4C58F705}" type="sibTrans" cxnId="{DE7D51DE-0BEC-4C2C-A37E-9F9CEA9619D1}">
      <dgm:prSet/>
      <dgm:spPr/>
      <dgm:t>
        <a:bodyPr/>
        <a:lstStyle/>
        <a:p>
          <a:endParaRPr lang="ru-RU"/>
        </a:p>
      </dgm:t>
    </dgm:pt>
    <dgm:pt modelId="{13C80E7C-F3C2-42AC-A99C-E5BA395D53CB}" type="pres">
      <dgm:prSet presAssocID="{32067C0C-3C63-476E-AB6D-9A9D548AFC4D}" presName="linearFlow" presStyleCnt="0">
        <dgm:presLayoutVars>
          <dgm:dir/>
          <dgm:resizeHandles val="exact"/>
        </dgm:presLayoutVars>
      </dgm:prSet>
      <dgm:spPr/>
    </dgm:pt>
    <dgm:pt modelId="{D8EFB1FD-187C-49CF-B003-7023E7E28BBB}" type="pres">
      <dgm:prSet presAssocID="{CF3EE99C-3460-46FA-A1FE-901A418E1AC7}" presName="composite" presStyleCnt="0"/>
      <dgm:spPr/>
    </dgm:pt>
    <dgm:pt modelId="{F9336AE9-0E7D-4016-B81A-EF8D14308A6F}" type="pres">
      <dgm:prSet presAssocID="{CF3EE99C-3460-46FA-A1FE-901A418E1AC7}" presName="imgShp" presStyleLbl="fgImgPlace1" presStyleIdx="0" presStyleCnt="3" custFlipVert="1" custScaleX="19086" custScaleY="23005" custLinFactNeighborX="-22555" custLinFactNeighborY="3152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</dgm:pt>
    <dgm:pt modelId="{E58944D5-7F27-4D05-92FE-CF05DFBC9FB0}" type="pres">
      <dgm:prSet presAssocID="{CF3EE99C-3460-46FA-A1FE-901A418E1AC7}" presName="txShp" presStyleLbl="node1" presStyleIdx="0" presStyleCnt="3" custScaleX="99842" custScaleY="29722" custLinFactNeighborX="14021" custLinFactNeighborY="5564">
        <dgm:presLayoutVars>
          <dgm:bulletEnabled val="1"/>
        </dgm:presLayoutVars>
      </dgm:prSet>
      <dgm:spPr/>
    </dgm:pt>
    <dgm:pt modelId="{6A1DD3B0-F73D-4F95-9ADE-FEB2E6F384A9}" type="pres">
      <dgm:prSet presAssocID="{65CD9E3C-636A-4E4A-BBF4-19487039745B}" presName="spacing" presStyleCnt="0"/>
      <dgm:spPr/>
    </dgm:pt>
    <dgm:pt modelId="{DE1F94E1-B8D3-406F-A9A4-C494D08C591C}" type="pres">
      <dgm:prSet presAssocID="{52D57267-0DF4-4564-83B5-F26636C10B01}" presName="composite" presStyleCnt="0"/>
      <dgm:spPr/>
    </dgm:pt>
    <dgm:pt modelId="{F639332C-7277-4527-8582-C8F5FA2943EF}" type="pres">
      <dgm:prSet presAssocID="{52D57267-0DF4-4564-83B5-F26636C10B01}" presName="imgShp" presStyleLbl="fgImgPlace1" presStyleIdx="1" presStyleCnt="3" custAng="12655183" custFlipVert="1" custFlipHor="1" custScaleX="12193" custScaleY="6610" custLinFactNeighborX="19077" custLinFactNeighborY="-16006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</dgm:pt>
    <dgm:pt modelId="{DB3BB0ED-38D4-4714-B92C-145DB1359731}" type="pres">
      <dgm:prSet presAssocID="{52D57267-0DF4-4564-83B5-F26636C10B01}" presName="txShp" presStyleLbl="node1" presStyleIdx="1" presStyleCnt="3" custScaleX="84503" custScaleY="33266" custLinFactNeighborX="23532" custLinFactNeighborY="-17081">
        <dgm:presLayoutVars>
          <dgm:bulletEnabled val="1"/>
        </dgm:presLayoutVars>
      </dgm:prSet>
      <dgm:spPr/>
    </dgm:pt>
    <dgm:pt modelId="{7ABAC011-F098-480B-9B46-FFE9D996DEDC}" type="pres">
      <dgm:prSet presAssocID="{3E0C90CB-64DC-496D-9A82-353F1EC84718}" presName="spacing" presStyleCnt="0"/>
      <dgm:spPr/>
    </dgm:pt>
    <dgm:pt modelId="{03D71257-335E-4B91-A93F-5326ECB7EC8F}" type="pres">
      <dgm:prSet presAssocID="{7CEFB9EB-87B3-47C7-8D4F-165F0BEABD70}" presName="composite" presStyleCnt="0"/>
      <dgm:spPr/>
    </dgm:pt>
    <dgm:pt modelId="{691DC18C-897A-4BA6-A1BB-936AB992D2D7}" type="pres">
      <dgm:prSet presAssocID="{7CEFB9EB-87B3-47C7-8D4F-165F0BEABD70}" presName="imgShp" presStyleLbl="fgImgPlace1" presStyleIdx="2" presStyleCnt="3" custAng="10800000" custFlipVert="0" custFlipHor="0" custScaleX="2125" custScaleY="1262" custLinFactNeighborX="27909" custLinFactNeighborY="-86073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</dgm:pt>
    <dgm:pt modelId="{23A7D11E-477D-42AA-B72E-BD06862DFE20}" type="pres">
      <dgm:prSet presAssocID="{7CEFB9EB-87B3-47C7-8D4F-165F0BEABD70}" presName="txShp" presStyleLbl="node1" presStyleIdx="2" presStyleCnt="3" custAng="0" custFlipVert="1" custScaleX="72658" custScaleY="41074" custLinFactNeighborX="31412" custLinFactNeighborY="-37703">
        <dgm:presLayoutVars>
          <dgm:bulletEnabled val="1"/>
        </dgm:presLayoutVars>
      </dgm:prSet>
      <dgm:spPr/>
    </dgm:pt>
  </dgm:ptLst>
  <dgm:cxnLst>
    <dgm:cxn modelId="{A2BB4706-BDDD-4193-8713-6E6E75B8A4E3}" type="presOf" srcId="{52D57267-0DF4-4564-83B5-F26636C10B01}" destId="{DB3BB0ED-38D4-4714-B92C-145DB1359731}" srcOrd="0" destOrd="0" presId="urn:microsoft.com/office/officeart/2005/8/layout/vList3"/>
    <dgm:cxn modelId="{F55C2F30-64C1-44B1-8501-EBF50E8AC3C9}" type="presOf" srcId="{32067C0C-3C63-476E-AB6D-9A9D548AFC4D}" destId="{13C80E7C-F3C2-42AC-A99C-E5BA395D53CB}" srcOrd="0" destOrd="0" presId="urn:microsoft.com/office/officeart/2005/8/layout/vList3"/>
    <dgm:cxn modelId="{FAA91964-F3E9-46AD-8539-62E908094A38}" srcId="{32067C0C-3C63-476E-AB6D-9A9D548AFC4D}" destId="{52D57267-0DF4-4564-83B5-F26636C10B01}" srcOrd="1" destOrd="0" parTransId="{BE8517A7-1E05-4EA6-9C98-56255FF7ABBF}" sibTransId="{3E0C90CB-64DC-496D-9A82-353F1EC84718}"/>
    <dgm:cxn modelId="{C911899B-A54E-4B8C-8F12-A59BF20475A5}" type="presOf" srcId="{7CEFB9EB-87B3-47C7-8D4F-165F0BEABD70}" destId="{23A7D11E-477D-42AA-B72E-BD06862DFE20}" srcOrd="0" destOrd="0" presId="urn:microsoft.com/office/officeart/2005/8/layout/vList3"/>
    <dgm:cxn modelId="{81B592B0-BF81-4A7C-ADC1-2C4898FF834B}" type="presOf" srcId="{CF3EE99C-3460-46FA-A1FE-901A418E1AC7}" destId="{E58944D5-7F27-4D05-92FE-CF05DFBC9FB0}" srcOrd="0" destOrd="0" presId="urn:microsoft.com/office/officeart/2005/8/layout/vList3"/>
    <dgm:cxn modelId="{DE7D51DE-0BEC-4C2C-A37E-9F9CEA9619D1}" srcId="{32067C0C-3C63-476E-AB6D-9A9D548AFC4D}" destId="{7CEFB9EB-87B3-47C7-8D4F-165F0BEABD70}" srcOrd="2" destOrd="0" parTransId="{D4D40F3D-5EBA-4CFE-A3EA-CD88862A479B}" sibTransId="{492A0541-B300-4AE7-9E7B-4FEC4C58F705}"/>
    <dgm:cxn modelId="{DF5D2BEE-4DF2-44A2-AD61-3AAB405EB9AF}" srcId="{32067C0C-3C63-476E-AB6D-9A9D548AFC4D}" destId="{CF3EE99C-3460-46FA-A1FE-901A418E1AC7}" srcOrd="0" destOrd="0" parTransId="{9ACBDD07-F4C7-43BC-A9F4-D78747C4D977}" sibTransId="{65CD9E3C-636A-4E4A-BBF4-19487039745B}"/>
    <dgm:cxn modelId="{7C724862-D78A-4CCD-B4AA-AD70BEE1384B}" type="presParOf" srcId="{13C80E7C-F3C2-42AC-A99C-E5BA395D53CB}" destId="{D8EFB1FD-187C-49CF-B003-7023E7E28BBB}" srcOrd="0" destOrd="0" presId="urn:microsoft.com/office/officeart/2005/8/layout/vList3"/>
    <dgm:cxn modelId="{B4BD760C-B7BB-4B46-89E3-6425F84691F7}" type="presParOf" srcId="{D8EFB1FD-187C-49CF-B003-7023E7E28BBB}" destId="{F9336AE9-0E7D-4016-B81A-EF8D14308A6F}" srcOrd="0" destOrd="0" presId="urn:microsoft.com/office/officeart/2005/8/layout/vList3"/>
    <dgm:cxn modelId="{CB85B234-F022-42C8-B8C7-B40C400F819D}" type="presParOf" srcId="{D8EFB1FD-187C-49CF-B003-7023E7E28BBB}" destId="{E58944D5-7F27-4D05-92FE-CF05DFBC9FB0}" srcOrd="1" destOrd="0" presId="urn:microsoft.com/office/officeart/2005/8/layout/vList3"/>
    <dgm:cxn modelId="{1B63DBE1-E9D2-4D54-9619-5014C423DF7C}" type="presParOf" srcId="{13C80E7C-F3C2-42AC-A99C-E5BA395D53CB}" destId="{6A1DD3B0-F73D-4F95-9ADE-FEB2E6F384A9}" srcOrd="1" destOrd="0" presId="urn:microsoft.com/office/officeart/2005/8/layout/vList3"/>
    <dgm:cxn modelId="{53A89532-4111-40B3-ADB8-109C54258328}" type="presParOf" srcId="{13C80E7C-F3C2-42AC-A99C-E5BA395D53CB}" destId="{DE1F94E1-B8D3-406F-A9A4-C494D08C591C}" srcOrd="2" destOrd="0" presId="urn:microsoft.com/office/officeart/2005/8/layout/vList3"/>
    <dgm:cxn modelId="{A6768AFA-2766-46C9-9151-8B182D624511}" type="presParOf" srcId="{DE1F94E1-B8D3-406F-A9A4-C494D08C591C}" destId="{F639332C-7277-4527-8582-C8F5FA2943EF}" srcOrd="0" destOrd="0" presId="urn:microsoft.com/office/officeart/2005/8/layout/vList3"/>
    <dgm:cxn modelId="{3BE9ACB2-F1F9-41A5-98A7-F9644370AA7C}" type="presParOf" srcId="{DE1F94E1-B8D3-406F-A9A4-C494D08C591C}" destId="{DB3BB0ED-38D4-4714-B92C-145DB1359731}" srcOrd="1" destOrd="0" presId="urn:microsoft.com/office/officeart/2005/8/layout/vList3"/>
    <dgm:cxn modelId="{48874303-E27C-4A8E-A29D-A11CF7E691A7}" type="presParOf" srcId="{13C80E7C-F3C2-42AC-A99C-E5BA395D53CB}" destId="{7ABAC011-F098-480B-9B46-FFE9D996DEDC}" srcOrd="3" destOrd="0" presId="urn:microsoft.com/office/officeart/2005/8/layout/vList3"/>
    <dgm:cxn modelId="{62EFAEBB-4857-4BFA-8CED-5452B35A7417}" type="presParOf" srcId="{13C80E7C-F3C2-42AC-A99C-E5BA395D53CB}" destId="{03D71257-335E-4B91-A93F-5326ECB7EC8F}" srcOrd="4" destOrd="0" presId="urn:microsoft.com/office/officeart/2005/8/layout/vList3"/>
    <dgm:cxn modelId="{AA8DE4EF-943F-46DA-A13A-8270BA23FBB4}" type="presParOf" srcId="{03D71257-335E-4B91-A93F-5326ECB7EC8F}" destId="{691DC18C-897A-4BA6-A1BB-936AB992D2D7}" srcOrd="0" destOrd="0" presId="urn:microsoft.com/office/officeart/2005/8/layout/vList3"/>
    <dgm:cxn modelId="{1021BF8D-D6B6-4BB9-ADFB-A065B0177A4E}" type="presParOf" srcId="{03D71257-335E-4B91-A93F-5326ECB7EC8F}" destId="{23A7D11E-477D-42AA-B72E-BD06862DFE2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8944D5-7F27-4D05-92FE-CF05DFBC9FB0}">
      <dsp:nvSpPr>
        <dsp:cNvPr id="0" name=""/>
        <dsp:cNvSpPr/>
      </dsp:nvSpPr>
      <dsp:spPr>
        <a:xfrm rot="10800000">
          <a:off x="3003987" y="823718"/>
          <a:ext cx="7187460" cy="1076809"/>
        </a:xfrm>
        <a:prstGeom prst="homePlate">
          <a:avLst/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1905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597615" tIns="53340" rIns="99568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1. По объему </a:t>
          </a: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собственных доходов бюджета;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2. По объему отгруженной промышленной продукции.</a:t>
          </a:r>
        </a:p>
      </dsp:txBody>
      <dsp:txXfrm rot="10800000">
        <a:off x="3273189" y="823718"/>
        <a:ext cx="6918258" cy="1076809"/>
      </dsp:txXfrm>
    </dsp:sp>
    <dsp:sp modelId="{F9336AE9-0E7D-4016-B81A-EF8D14308A6F}">
      <dsp:nvSpPr>
        <dsp:cNvPr id="0" name=""/>
        <dsp:cNvSpPr/>
      </dsp:nvSpPr>
      <dsp:spPr>
        <a:xfrm flipV="1">
          <a:off x="826061" y="858009"/>
          <a:ext cx="691474" cy="833457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27000"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</dsp:sp>
    <dsp:sp modelId="{DB3BB0ED-38D4-4714-B92C-145DB1359731}">
      <dsp:nvSpPr>
        <dsp:cNvPr id="0" name=""/>
        <dsp:cNvSpPr/>
      </dsp:nvSpPr>
      <dsp:spPr>
        <a:xfrm rot="10800000">
          <a:off x="4454408" y="2161588"/>
          <a:ext cx="6083231" cy="1205206"/>
        </a:xfrm>
        <a:prstGeom prst="homePlate">
          <a:avLst/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1905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597615" tIns="53340" rIns="99568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По объему инвестиций в основной капитал.</a:t>
          </a:r>
        </a:p>
      </dsp:txBody>
      <dsp:txXfrm rot="10800000">
        <a:off x="4755709" y="2161588"/>
        <a:ext cx="5781930" cy="1205206"/>
      </dsp:txXfrm>
    </dsp:sp>
    <dsp:sp modelId="{F639332C-7277-4527-8582-C8F5FA2943EF}">
      <dsp:nvSpPr>
        <dsp:cNvPr id="0" name=""/>
        <dsp:cNvSpPr/>
      </dsp:nvSpPr>
      <dsp:spPr>
        <a:xfrm rot="12655183" flipH="1" flipV="1">
          <a:off x="2672852" y="2683400"/>
          <a:ext cx="441744" cy="239476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27000"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</dsp:sp>
    <dsp:sp modelId="{23A7D11E-477D-42AA-B72E-BD06862DFE20}">
      <dsp:nvSpPr>
        <dsp:cNvPr id="0" name=""/>
        <dsp:cNvSpPr/>
      </dsp:nvSpPr>
      <dsp:spPr>
        <a:xfrm rot="10800000" flipV="1">
          <a:off x="5570014" y="3701147"/>
          <a:ext cx="5230529" cy="1488085"/>
        </a:xfrm>
        <a:prstGeom prst="homePlate">
          <a:avLst/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1905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flat" dir="t"/>
        </a:scene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597615" tIns="53340" rIns="99568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1. По среднемесячной номинальной начисленной заработной плате;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2. По вводу в эксплуатацию жилья с учетом ИЖС;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3. По производству скота и птицы в сельскохозяйственных предприятиях и КФХ.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5942035" y="3701147"/>
        <a:ext cx="4858508" cy="1488085"/>
      </dsp:txXfrm>
    </dsp:sp>
    <dsp:sp modelId="{691DC18C-897A-4BA6-A1BB-936AB992D2D7}">
      <dsp:nvSpPr>
        <dsp:cNvPr id="0" name=""/>
        <dsp:cNvSpPr/>
      </dsp:nvSpPr>
      <dsp:spPr>
        <a:xfrm rot="10800000">
          <a:off x="3297195" y="2669913"/>
          <a:ext cx="76987" cy="45721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27000"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0.32593</cdr:x>
      <cdr:y>0.49823</cdr:y>
    </cdr:from>
    <cdr:to>
      <cdr:x>0.73333</cdr:x>
      <cdr:y>0.82496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88327735-4747-48DA-8CEC-2A36C93516DC}"/>
            </a:ext>
          </a:extLst>
        </cdr:cNvPr>
        <cdr:cNvSpPr txBox="1"/>
      </cdr:nvSpPr>
      <cdr:spPr>
        <a:xfrm xmlns:a="http://schemas.openxmlformats.org/drawingml/2006/main">
          <a:off x="1631093" y="2699752"/>
          <a:ext cx="2038865" cy="17704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Доля в ВМП</a:t>
          </a:r>
        </a:p>
        <a:p xmlns:a="http://schemas.openxmlformats.org/drawingml/2006/main">
          <a:pPr algn="ctr"/>
          <a:r>
            <a:rPr lang="ru-RU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 района </a:t>
          </a:r>
        </a:p>
        <a:p xmlns:a="http://schemas.openxmlformats.org/drawingml/2006/main">
          <a:pPr algn="ctr"/>
          <a:r>
            <a:rPr lang="ru-RU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более</a:t>
          </a:r>
        </a:p>
        <a:p xmlns:a="http://schemas.openxmlformats.org/drawingml/2006/main">
          <a:pPr algn="ctr"/>
          <a:r>
            <a:rPr lang="ru-RU" sz="4400" b="1" dirty="0">
              <a:latin typeface="Times New Roman" panose="02020603050405020304" pitchFamily="18" charset="0"/>
              <a:cs typeface="Times New Roman" panose="02020603050405020304" pitchFamily="18" charset="0"/>
            </a:rPr>
            <a:t>70%</a:t>
          </a:r>
          <a:r>
            <a:rPr lang="ru-RU" sz="4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0.01588</cdr:x>
      <cdr:y>0.10877</cdr:y>
    </cdr:from>
    <cdr:to>
      <cdr:x>0.19778</cdr:x>
      <cdr:y>0.38887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6D940A11-7B47-4AB5-8ED3-6C5162C6875E}"/>
            </a:ext>
          </a:extLst>
        </cdr:cNvPr>
        <cdr:cNvSpPr txBox="1"/>
      </cdr:nvSpPr>
      <cdr:spPr>
        <a:xfrm xmlns:a="http://schemas.openxmlformats.org/drawingml/2006/main">
          <a:off x="88232" y="580480"/>
          <a:ext cx="1010900" cy="14947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</cdr:x>
      <cdr:y>0.16804</cdr:y>
    </cdr:from>
    <cdr:to>
      <cdr:x>0.13488</cdr:x>
      <cdr:y>0.23567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id="{13E42A32-917B-42CA-9FE8-1E0E2C0C7ACA}"/>
            </a:ext>
          </a:extLst>
        </cdr:cNvPr>
        <cdr:cNvSpPr txBox="1"/>
      </cdr:nvSpPr>
      <cdr:spPr>
        <a:xfrm xmlns:a="http://schemas.openxmlformats.org/drawingml/2006/main">
          <a:off x="0" y="896763"/>
          <a:ext cx="749561" cy="3609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15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215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53564A22-164E-4CED-B9EA-58A73AD2386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0" tIns="45505" rIns="91010" bIns="4550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8723"/>
            <a:ext cx="5438140" cy="3909864"/>
          </a:xfrm>
          <a:prstGeom prst="rect">
            <a:avLst/>
          </a:prstGeom>
        </p:spPr>
        <p:txBody>
          <a:bodyPr vert="horz" lIns="91010" tIns="45505" rIns="91010" bIns="45505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5659" cy="498214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1599"/>
            <a:ext cx="2945659" cy="498214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151D5883-0497-4348-920E-A90788EDAD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15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0C2266-BB0D-47C1-9D8B-B545F2836B24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1497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197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9382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7739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84217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9436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3004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830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6626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9702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669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1372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0C2266-BB0D-47C1-9D8B-B545F2836B24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7580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203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1825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5414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0C2266-BB0D-47C1-9D8B-B545F2836B24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9894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6641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2282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6194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6428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5651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1986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5457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0562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4613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917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25425" y="808038"/>
            <a:ext cx="7188200" cy="40433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7226E1-4824-4628-B27E-92B80A557FF2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6415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984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D5883-0497-4348-920E-A90788EDAD71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437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047295-699D-45AD-865E-6FE1F76D24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D0A38DA-2DF9-49E7-A24B-5C066D04FD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B5CE6BC-0046-44B1-8835-98CD3D3DE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E4DFF-860B-472B-9B11-617FAA23C49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46BD98-3B7E-4698-81C6-75ABCD5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167197-FE0A-48DA-87ED-C10A4EF4F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A8B57-17B7-45ED-AE6D-2024440FB7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4142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F641B9-9469-4592-A02C-E3B708C56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F53610-428D-49BC-9530-F9E43441F7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2E41E3-A0CF-45C4-9A80-3BB2A8C02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E4DFF-860B-472B-9B11-617FAA23C49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3A2EEC5-1C8F-4AD1-9500-C1491681F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0862F3-6F1A-4F25-82B0-B7665CD0A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A8B57-17B7-45ED-AE6D-2024440FB7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466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1ACA27-5B9A-4FAD-BC28-7E900D94A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013ED4D-27FF-4F50-ABDE-D30B71CDE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291EA9-51DF-46CE-8B42-BE6797F3D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E4DFF-860B-472B-9B11-617FAA23C49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6EE64D2-0F96-434D-8F67-892B7CD93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8E695E-2A35-41E7-B541-1EA74744E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A8B57-17B7-45ED-AE6D-2024440FB7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977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3C2A5C-3EA4-4989-8DF1-9DD3FA693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64B620-20C0-4889-BE84-B6614A7AA2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75241BE-5121-4DEB-9182-C4253B6C76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904B862-A753-4485-A816-D30F71E7F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E4DFF-860B-472B-9B11-617FAA23C49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BC32653-0B17-499E-A698-7C11CC4ED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A30BE9F-DFB9-4480-928C-81622E6F3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A8B57-17B7-45ED-AE6D-2024440FB7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4424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C9E7B2-BD4E-4093-9C70-783645B5D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D13C2D6-44D4-4CBA-BE35-E48EE97ECE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692A241-59A3-454A-AD30-01BA967DD9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7B891D1-92B7-4BAE-BA93-F2CA1E442B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24AC192-2C1E-4B46-A396-7C0B882C83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86F6C92-26C5-4C97-B53A-2529A85EE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E4DFF-860B-472B-9B11-617FAA23C49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9A3C94F-7B5B-4730-9519-FA5417F60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631389B-A472-4B89-984C-6A1A8999E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A8B57-17B7-45ED-AE6D-2024440FB7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246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2AEAFF-6FC6-43E5-A1F0-FB39D8232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64C8985-E711-42A9-9BAB-EB857061A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E4DFF-860B-472B-9B11-617FAA23C49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B634DF7-DEB0-44D6-98F5-F2244B3C8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062CC2F-2680-48BD-87F7-31F52E085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A8B57-17B7-45ED-AE6D-2024440FB7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528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84C7021-1F5B-4A55-AE12-91F9DEE91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E4DFF-860B-472B-9B11-617FAA23C49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7E2CCA6-B735-4566-AB34-6E82F8030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21C787-EEC1-4CF8-9BD5-8691BB4E5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A8B57-17B7-45ED-AE6D-2024440FB7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0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98FCBB-9D4A-42C5-958C-69A8EE693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C7F7898-135B-4D09-8445-56F6B106F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AAF7EB0-916E-4325-9440-9AA9AC438F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1683F9C-9812-43F1-BDA6-752C40419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E4DFF-860B-472B-9B11-617FAA23C49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FE8965F-EAC5-4C63-8E78-C32B2B239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08F4EE5-5471-408F-88D6-1094BE3C6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A8B57-17B7-45ED-AE6D-2024440FB7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199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E6D2A-ADCA-46C0-84A4-BEDBC1C81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D1503C4-4449-4930-950E-6FA4482AF2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310E947-3616-4636-8887-06B02BA5EC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89C0228-070E-48F0-8DB5-7B2A1B1B9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E4DFF-860B-472B-9B11-617FAA23C49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C571E04-7515-48A6-A4D9-0C0C879E8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7E74105-057F-479D-A8C3-598655A48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A8B57-17B7-45ED-AE6D-2024440FB7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873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9A426F-A855-4C25-A289-E1D4DB6D5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92A4AC5-95C5-4413-AEAC-0E520566D5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FD8B57-B875-42FC-9221-358B6892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E4DFF-860B-472B-9B11-617FAA23C49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048050-4CA8-44BC-A5F8-04DBF8DCD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0E4F7A-D36A-4030-A53A-BE23F2A48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A8B57-17B7-45ED-AE6D-2024440FB7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615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4A423A7-49E3-498D-8F11-7A28F5C4E5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E6AB2CF-2959-4EC5-9DC8-B54FE7C80D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42F58A-BE3B-4C63-A95E-622D142D4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E4DFF-860B-472B-9B11-617FAA23C49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03AA904-D139-43F4-BBB1-A6C5E08A0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DD52472-A500-4906-A17F-7862038D3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A8B57-17B7-45ED-AE6D-2024440FB7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224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ECDB53-EE49-4AF7-BD8C-12C5113DB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16D12EA-C54C-4B16-8EB1-BC1A6FB1C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8E03D12-C33B-42DD-A74F-DA0CB31523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E4DFF-860B-472B-9B11-617FAA23C49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8757CB-C0EB-4133-8D6C-1BADA38373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234AF0E-9509-44B8-91CA-B117812B41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8B57-17B7-45ED-AE6D-2024440FB7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706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7" r:id="rId1"/>
    <p:sldLayoutId id="2147484478" r:id="rId2"/>
    <p:sldLayoutId id="2147484479" r:id="rId3"/>
    <p:sldLayoutId id="2147484480" r:id="rId4"/>
    <p:sldLayoutId id="2147484481" r:id="rId5"/>
    <p:sldLayoutId id="2147484482" r:id="rId6"/>
    <p:sldLayoutId id="2147484483" r:id="rId7"/>
    <p:sldLayoutId id="2147484484" r:id="rId8"/>
    <p:sldLayoutId id="2147484485" r:id="rId9"/>
    <p:sldLayoutId id="2147484486" r:id="rId10"/>
    <p:sldLayoutId id="21474844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g"/><Relationship Id="rId4" Type="http://schemas.openxmlformats.org/officeDocument/2006/relationships/image" Target="../media/image2.jpe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fif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fif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g"/><Relationship Id="rId5" Type="http://schemas.openxmlformats.org/officeDocument/2006/relationships/image" Target="../media/image68.jpg"/><Relationship Id="rId4" Type="http://schemas.openxmlformats.org/officeDocument/2006/relationships/image" Target="../media/image6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44.jpe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71.jpeg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3" Type="http://schemas.openxmlformats.org/officeDocument/2006/relationships/image" Target="../media/image80.jpeg"/><Relationship Id="rId7" Type="http://schemas.openxmlformats.org/officeDocument/2006/relationships/image" Target="../media/image8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g"/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eg"/><Relationship Id="rId5" Type="http://schemas.openxmlformats.org/officeDocument/2006/relationships/image" Target="../media/image88.jpg"/><Relationship Id="rId10" Type="http://schemas.openxmlformats.org/officeDocument/2006/relationships/image" Target="../media/image93.jpeg"/><Relationship Id="rId4" Type="http://schemas.openxmlformats.org/officeDocument/2006/relationships/image" Target="../media/image87.jpg"/><Relationship Id="rId9" Type="http://schemas.openxmlformats.org/officeDocument/2006/relationships/image" Target="../media/image9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jpeg"/><Relationship Id="rId3" Type="http://schemas.openxmlformats.org/officeDocument/2006/relationships/image" Target="../media/image94.png"/><Relationship Id="rId7" Type="http://schemas.openxmlformats.org/officeDocument/2006/relationships/image" Target="../media/image9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jpeg"/><Relationship Id="rId3" Type="http://schemas.openxmlformats.org/officeDocument/2006/relationships/image" Target="../media/image108.jpg"/><Relationship Id="rId7" Type="http://schemas.openxmlformats.org/officeDocument/2006/relationships/image" Target="../media/image112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1.jpg"/><Relationship Id="rId5" Type="http://schemas.openxmlformats.org/officeDocument/2006/relationships/image" Target="../media/image110.jpg"/><Relationship Id="rId4" Type="http://schemas.openxmlformats.org/officeDocument/2006/relationships/image" Target="../media/image109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2E18F53-43CE-41FC-BE96-9EB43764BB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57" y="83094"/>
            <a:ext cx="4171461" cy="264886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D195162-C3A3-4573-9154-A6C8125D533D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55" y="4748644"/>
            <a:ext cx="2771024" cy="2135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2B58350-3085-4370-8DCB-9262962962B9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087" y="129279"/>
            <a:ext cx="3662508" cy="2354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C002B21-4DA2-4947-9B27-1482804D1720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018" y="2483561"/>
            <a:ext cx="3288049" cy="2148718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51046A2-A516-475C-99CD-E6E8F861300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625" y="129279"/>
            <a:ext cx="3970749" cy="184956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09A99FD-2FD6-4670-A5F9-FC8BC05F4D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8793642" y="4632279"/>
            <a:ext cx="3202442" cy="2222576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17BA16E-814B-452C-BC61-B756B14480A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387" y="5172547"/>
            <a:ext cx="2984650" cy="171741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12F5312-F5B0-476F-8A18-41FAB45EE390}"/>
              </a:ext>
            </a:extLst>
          </p:cNvPr>
          <p:cNvSpPr txBox="1"/>
          <p:nvPr/>
        </p:nvSpPr>
        <p:spPr>
          <a:xfrm>
            <a:off x="1953491" y="259935"/>
            <a:ext cx="90504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>
                <a:solidFill>
                  <a:srgbClr val="FF0505"/>
                </a:solidFill>
              </a:rPr>
              <a:t>Добро пожаловать в Атяшево 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30D4F9-385C-405E-B82B-951CFA1D80B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48" y="2404070"/>
            <a:ext cx="3534925" cy="23238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DA287D-EF52-49E9-98C8-96AF6757CAC1}"/>
              </a:ext>
            </a:extLst>
          </p:cNvPr>
          <p:cNvSpPr txBox="1"/>
          <p:nvPr/>
        </p:nvSpPr>
        <p:spPr>
          <a:xfrm rot="10800000" flipV="1">
            <a:off x="2296391" y="4541890"/>
            <a:ext cx="12001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err="1">
                <a:solidFill>
                  <a:srgbClr val="FF0505"/>
                </a:solidFill>
              </a:rPr>
              <a:t>Инескеть</a:t>
            </a:r>
            <a:r>
              <a:rPr lang="ru-RU" sz="4800" b="1" i="1" dirty="0">
                <a:solidFill>
                  <a:srgbClr val="FF0505"/>
                </a:solidFill>
              </a:rPr>
              <a:t>, </a:t>
            </a:r>
            <a:r>
              <a:rPr lang="ru-RU" sz="4800" b="1" i="1" dirty="0" err="1">
                <a:solidFill>
                  <a:srgbClr val="FF0505"/>
                </a:solidFill>
              </a:rPr>
              <a:t>садо</a:t>
            </a:r>
            <a:r>
              <a:rPr lang="ru-RU" sz="4800" b="1" i="1" dirty="0">
                <a:solidFill>
                  <a:srgbClr val="FF0505"/>
                </a:solidFill>
              </a:rPr>
              <a:t> </a:t>
            </a:r>
            <a:r>
              <a:rPr lang="ru-RU" sz="4800" b="1" i="1" dirty="0" err="1">
                <a:solidFill>
                  <a:srgbClr val="FF0505"/>
                </a:solidFill>
              </a:rPr>
              <a:t>Отяжбуев</a:t>
            </a:r>
            <a:r>
              <a:rPr lang="ru-RU" sz="4800" b="1" i="1" dirty="0">
                <a:solidFill>
                  <a:srgbClr val="FF0505"/>
                </a:solidFill>
              </a:rPr>
              <a:t> !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6745607-04AD-4E4D-B76B-B207910852D8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61" y="1603930"/>
            <a:ext cx="5442629" cy="3138567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E4FF37A-58DE-423C-AFEA-2D7F2EE7CD7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522" y="5240915"/>
            <a:ext cx="2984651" cy="161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863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4EB9DE-923D-4770-8729-9A2B45903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3832" y="365126"/>
            <a:ext cx="9271820" cy="50011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 район – место для бизнеса, работы и жизни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E5A6580-3693-4368-8910-480546D46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199535"/>
            <a:ext cx="5021825" cy="183863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r>
              <a:rPr lang="ru-RU" sz="15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 район  образован 16 июля 1928 года.</a:t>
            </a: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r>
              <a:rPr lang="ru-RU" sz="15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в восточной части Республики Мордовия.</a:t>
            </a: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endParaRPr lang="ru-RU" sz="15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r>
              <a:rPr lang="ru-RU" sz="15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– 1096 кв. км.</a:t>
            </a: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endParaRPr lang="ru-RU" sz="15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r>
              <a:rPr lang="ru-RU" sz="15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 – 16,1 тыс. человек, </a:t>
            </a:r>
            <a:r>
              <a:rPr lang="ru-RU" sz="15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6,0 тыс. чел., проживающих в административном центре                     </a:t>
            </a:r>
            <a:r>
              <a:rPr lang="ru-RU" sz="15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15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Атяшево, 10,1 тыс. чел. в сельской местности.</a:t>
            </a: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endParaRPr lang="ru-RU" sz="15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Clr>
                <a:schemeClr val="accent1"/>
              </a:buClr>
              <a:buSzPct val="80000"/>
              <a:buNone/>
              <a:defRPr/>
            </a:pPr>
            <a:r>
              <a:rPr lang="ru-RU" sz="15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района входят 1 городское и 6 сельских поселений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Cambria" pitchFamily="18" charset="0"/>
                <a:cs typeface="Arial" pitchFamily="34" charset="0"/>
              </a:rPr>
              <a:t>.</a:t>
            </a:r>
          </a:p>
        </p:txBody>
      </p:sp>
      <p:pic>
        <p:nvPicPr>
          <p:cNvPr id="8" name="Picture 4" descr="DSC_1182">
            <a:extLst>
              <a:ext uri="{FF2B5EF4-FFF2-40B4-BE49-F238E27FC236}">
                <a16:creationId xmlns:a16="http://schemas.microsoft.com/office/drawing/2014/main" id="{B2A92E7A-71CF-40EF-AC4D-DCED57A07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62235" y="3722893"/>
            <a:ext cx="4449893" cy="2664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2" name="Рисунок 11" descr="C:\Users\1\Desktop\Госкомтруд\DSC_0005.JPG">
            <a:extLst>
              <a:ext uri="{FF2B5EF4-FFF2-40B4-BE49-F238E27FC236}">
                <a16:creationId xmlns:a16="http://schemas.microsoft.com/office/drawing/2014/main" id="{B600CA79-9161-4947-B461-49CB4658E26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235" y="986373"/>
            <a:ext cx="4449894" cy="260630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3A56BFF3-A300-40CF-B98F-A2438F823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3722893"/>
            <a:ext cx="4791567" cy="2664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3090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10800000" flipV="1">
            <a:off x="1611535" y="790209"/>
            <a:ext cx="9522157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1000"/>
              </a:spcBef>
              <a:defRPr/>
            </a:pPr>
            <a:r>
              <a:rPr lang="ru-RU" alt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Инвестиционные преимущества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151383" y="3142068"/>
            <a:ext cx="4608089" cy="2950369"/>
          </a:xfrm>
          <a:prstGeom prst="rect">
            <a:avLst/>
          </a:prstGeom>
        </p:spPr>
        <p:txBody>
          <a:bodyPr anchor="ctr"/>
          <a:lstStyle/>
          <a:p>
            <a:pPr algn="ctr">
              <a:defRPr/>
            </a:pPr>
            <a:endParaRPr lang="ru-RU" b="1" i="1" dirty="0">
              <a:latin typeface="+mj-lt"/>
              <a:ea typeface="+mj-ea"/>
              <a:cs typeface="+mj-cs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1557239" y="1330308"/>
            <a:ext cx="9680915" cy="845424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indent="324000" algn="ctr">
              <a:lnSpc>
                <a:spcPct val="120000"/>
              </a:lnSpc>
              <a:defRPr/>
            </a:pPr>
            <a:r>
              <a:rPr lang="ru-RU" alt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 муниципальный район Республики Мордовия  обладает высоким инвестиционным потенциалом</a:t>
            </a:r>
          </a:p>
          <a:p>
            <a:pPr indent="324000" algn="ctr">
              <a:lnSpc>
                <a:spcPct val="120000"/>
              </a:lnSpc>
              <a:defRPr/>
            </a:pPr>
            <a:r>
              <a:rPr lang="ru-RU" alt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Инвестиционную  привлекательность </a:t>
            </a:r>
          </a:p>
          <a:p>
            <a:pPr indent="324000" algn="ctr">
              <a:lnSpc>
                <a:spcPct val="120000"/>
              </a:lnSpc>
              <a:defRPr/>
            </a:pPr>
            <a:r>
              <a:rPr lang="ru-RU" alt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району обеспечивают:</a:t>
            </a:r>
          </a:p>
        </p:txBody>
      </p:sp>
      <p:sp>
        <p:nvSpPr>
          <p:cNvPr id="59" name="Прямоугольник 58"/>
          <p:cNvSpPr/>
          <p:nvPr/>
        </p:nvSpPr>
        <p:spPr bwMode="auto">
          <a:xfrm rot="10800000" flipV="1">
            <a:off x="1532155" y="2410976"/>
            <a:ext cx="9680915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выгодное экономико-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географиче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кое расположение, близость к республиканскому административному центру</a:t>
            </a:r>
          </a:p>
        </p:txBody>
      </p:sp>
      <p:sp>
        <p:nvSpPr>
          <p:cNvPr id="60" name="Прямоугольник 59"/>
          <p:cNvSpPr/>
          <p:nvPr/>
        </p:nvSpPr>
        <p:spPr bwMode="auto">
          <a:xfrm rot="10800000" flipV="1">
            <a:off x="1553977" y="2884235"/>
            <a:ext cx="9702260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indent="-342900" algn="ctr">
              <a:spcBef>
                <a:spcPct val="20000"/>
              </a:spcBef>
              <a:defRPr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развитая сеть автодорог</a:t>
            </a:r>
          </a:p>
        </p:txBody>
      </p:sp>
      <p:sp>
        <p:nvSpPr>
          <p:cNvPr id="61" name="Прямоугольник 60"/>
          <p:cNvSpPr/>
          <p:nvPr/>
        </p:nvSpPr>
        <p:spPr bwMode="auto">
          <a:xfrm>
            <a:off x="1557238" y="3355385"/>
            <a:ext cx="9702258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indent="-342900" algn="ctr">
              <a:spcBef>
                <a:spcPct val="20000"/>
              </a:spcBef>
              <a:defRPr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железнодорожной линии и коммуникаций</a:t>
            </a:r>
          </a:p>
        </p:txBody>
      </p:sp>
      <p:sp>
        <p:nvSpPr>
          <p:cNvPr id="62" name="Прямоугольник 61"/>
          <p:cNvSpPr/>
          <p:nvPr/>
        </p:nvSpPr>
        <p:spPr bwMode="auto">
          <a:xfrm>
            <a:off x="1553977" y="3857309"/>
            <a:ext cx="9727020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indent="-342900" algn="ctr">
              <a:spcBef>
                <a:spcPct val="20000"/>
              </a:spcBef>
              <a:defRPr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плодородные земли (черноземы занимают  62% общей земельной площади)</a:t>
            </a:r>
          </a:p>
        </p:txBody>
      </p:sp>
      <p:sp>
        <p:nvSpPr>
          <p:cNvPr id="63" name="Прямоугольник 62"/>
          <p:cNvSpPr/>
          <p:nvPr/>
        </p:nvSpPr>
        <p:spPr bwMode="auto">
          <a:xfrm>
            <a:off x="1566177" y="4285919"/>
            <a:ext cx="9718163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indent="-342900" algn="ctr">
              <a:spcBef>
                <a:spcPct val="20000"/>
              </a:spcBef>
              <a:defRPr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полезных ископаемых для строительных работ </a:t>
            </a:r>
          </a:p>
        </p:txBody>
      </p:sp>
      <p:sp>
        <p:nvSpPr>
          <p:cNvPr id="64" name="Прямоугольник 63"/>
          <p:cNvSpPr/>
          <p:nvPr/>
        </p:nvSpPr>
        <p:spPr bwMode="auto">
          <a:xfrm rot="10800000" flipV="1">
            <a:off x="1553977" y="5232436"/>
            <a:ext cx="9718164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indent="-342900" algn="ctr">
              <a:spcBef>
                <a:spcPct val="20000"/>
              </a:spcBef>
              <a:defRPr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человеческий потенциал, обусловленный значительным культурным и образовательным уровнем</a:t>
            </a:r>
          </a:p>
        </p:txBody>
      </p:sp>
      <p:sp>
        <p:nvSpPr>
          <p:cNvPr id="67" name="Прямоугольник 66"/>
          <p:cNvSpPr/>
          <p:nvPr/>
        </p:nvSpPr>
        <p:spPr bwMode="auto">
          <a:xfrm>
            <a:off x="1566177" y="4777176"/>
            <a:ext cx="9693405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indent="-342900" algn="ctr">
              <a:spcBef>
                <a:spcPct val="20000"/>
              </a:spcBef>
              <a:defRPr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природных ресурсов для рекреационного использования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3B25552C-28D7-44D1-8CB5-05CC985E806E}" type="slidenum">
              <a:rPr lang="ru-RU" altLang="ru-RU" smtClean="0"/>
              <a:pPr>
                <a:defRPr/>
              </a:pPr>
              <a:t>3</a:t>
            </a:fld>
            <a:endParaRPr lang="ru-RU" alt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6"/>
          <p:cNvSpPr>
            <a:spLocks noChangeArrowheads="1"/>
          </p:cNvSpPr>
          <p:nvPr/>
        </p:nvSpPr>
        <p:spPr bwMode="auto">
          <a:xfrm>
            <a:off x="1464088" y="383984"/>
            <a:ext cx="9744481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1000"/>
              </a:spcBef>
            </a:pPr>
            <a:r>
              <a:rPr lang="ru-RU" alt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Географическое положение</a:t>
            </a:r>
          </a:p>
        </p:txBody>
      </p:sp>
      <p:sp>
        <p:nvSpPr>
          <p:cNvPr id="19459" name="Прямоугольник 10"/>
          <p:cNvSpPr>
            <a:spLocks noChangeArrowheads="1"/>
          </p:cNvSpPr>
          <p:nvPr/>
        </p:nvSpPr>
        <p:spPr bwMode="auto">
          <a:xfrm>
            <a:off x="1536090" y="934065"/>
            <a:ext cx="9672479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323850" algn="just">
              <a:spcBef>
                <a:spcPts val="400"/>
              </a:spcBef>
            </a:pPr>
            <a:r>
              <a:rPr lang="ru-RU" alt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 муниципальный район на севере граничит с Ардатовским, на юго-востоке - с Дубенским, на юге – с Чамзинским, на западе – с Ичалковским районами Республики Мордовия и на востоке с Сурским районом Ульяновской области.</a:t>
            </a:r>
          </a:p>
          <a:p>
            <a:pPr indent="323850" algn="just">
              <a:spcBef>
                <a:spcPts val="400"/>
              </a:spcBef>
            </a:pPr>
            <a:r>
              <a:rPr lang="ru-RU" alt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Климат района умеренно – континентальный с холодной зимой и умеренно теплым летом. Среднегодовая температура +3,6ºС. Наиболее холодный месяц-январь, средняя температура которого -12ºС, абсолютный минимум -44ºС. Среднегодовая температура самого теплого месяца (июля) +19ºС, абсолютный максимум +38ºС. Вегетационный период продолжается с конца апреля до середины октября, и составляет – 180 дней. Количество выпадающих атмосферных осадков в год доходит до 460 мм, что является достаточным для данной полосы. В течение года они выпадают неравномерно – максимум приходит   на июнь–июль, минимум–на январь – февраль.</a:t>
            </a:r>
          </a:p>
          <a:p>
            <a:pPr indent="323850" algn="just">
              <a:spcBef>
                <a:spcPts val="400"/>
              </a:spcBef>
            </a:pPr>
            <a:r>
              <a:rPr lang="ru-RU" alt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Почва промерзает на глубину до 100 см, средняя толщина снежного покрова 37см, его устойчивость начинается с середины ноября и держится до середины апреля. В целом климат района благоприятен для возделывания основных сельскохозяйственных культур.</a:t>
            </a:r>
          </a:p>
          <a:p>
            <a:pPr indent="323850" algn="just">
              <a:spcBef>
                <a:spcPts val="400"/>
              </a:spcBef>
            </a:pPr>
            <a:endParaRPr lang="ru-RU" altLang="ru-RU" sz="1200" dirty="0">
              <a:latin typeface="Cambria" pitchFamily="18" charset="0"/>
              <a:cs typeface="Arial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3B25552C-28D7-44D1-8CB5-05CC985E806E}" type="slidenum">
              <a:rPr lang="ru-RU" altLang="ru-RU" smtClean="0"/>
              <a:pPr>
                <a:defRPr/>
              </a:pPr>
              <a:t>4</a:t>
            </a:fld>
            <a:endParaRPr lang="ru-RU" alt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A2A9397-9293-42CC-A09F-93B112824D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941" y="2871215"/>
            <a:ext cx="8600969" cy="365412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657600" y="274022"/>
            <a:ext cx="4648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Экономическое развитие</a:t>
            </a: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875072" y="791923"/>
            <a:ext cx="10825315" cy="1200329"/>
          </a:xfrm>
          <a:prstGeom prst="rect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indent="265113" algn="just" fontAlgn="base"/>
            <a:r>
              <a:rPr lang="ru-RU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 результатам реализации Указа Президента Российской Федерации № 607 «Об оценке эффективности деятельности органов местного самоуправления городских округов и муниципальных районов» Атяшевский муниципальный район на протяжении одиннадцати лет (с 2009 по 2019 гг.) входит в число муниципальных образований – получателей грантов за достижение наилучших значений показателей эффективности деятельности органов местного самоуправления, в 2015г. и 2016 г. район являлся лидером и занимал 1 место, в 2017г. и 2018 г. занял 2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место, в 2019 году - 1 место.</a:t>
            </a:r>
          </a:p>
          <a:p>
            <a:pPr algn="just"/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       В финальном рейтинге муниципальных образований по содействию развитию конкуренции и обеспечению условий для благоприятного инвестиционного климата в Республике Мордовия Атяшевский муниципальный район также  входит в пятерку лучших районов.</a:t>
            </a:r>
          </a:p>
        </p:txBody>
      </p:sp>
      <p:sp>
        <p:nvSpPr>
          <p:cNvPr id="19473" name="Rectangle 6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19474" name="Rectangle 8"/>
          <p:cNvSpPr>
            <a:spLocks noChangeArrowheads="1"/>
          </p:cNvSpPr>
          <p:nvPr/>
        </p:nvSpPr>
        <p:spPr bwMode="auto">
          <a:xfrm>
            <a:off x="1758951" y="24554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19476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pic>
        <p:nvPicPr>
          <p:cNvPr id="16" name="Рисунок 15" descr="DSC05393.JPG">
            <a:extLst>
              <a:ext uri="{FF2B5EF4-FFF2-40B4-BE49-F238E27FC236}">
                <a16:creationId xmlns:a16="http://schemas.microsoft.com/office/drawing/2014/main" id="{BE18B8B6-83DB-4194-9BE0-F2BCD4F9C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071" y="2691542"/>
            <a:ext cx="2979174" cy="13070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605E0CE-9290-4C62-BA7F-C23BFE2672F1}"/>
              </a:ext>
            </a:extLst>
          </p:cNvPr>
          <p:cNvSpPr txBox="1"/>
          <p:nvPr/>
        </p:nvSpPr>
        <p:spPr>
          <a:xfrm rot="10800000" flipH="1" flipV="1">
            <a:off x="1137684" y="2448476"/>
            <a:ext cx="2362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сахарной свеклы - 17,5 %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6C4D57-100D-4110-B214-01AA5C1E3671}"/>
              </a:ext>
            </a:extLst>
          </p:cNvPr>
          <p:cNvSpPr txBox="1"/>
          <p:nvPr/>
        </p:nvSpPr>
        <p:spPr>
          <a:xfrm>
            <a:off x="875071" y="2094011"/>
            <a:ext cx="10825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Атяшевского района в объеме производства Республики Мордовия: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E55387B-772C-4060-97A9-FBBB29554A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252" y="2726345"/>
            <a:ext cx="3077496" cy="127229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55893BC-5425-4744-904F-C4FD0E0FCE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2726344"/>
            <a:ext cx="2910348" cy="12722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5" name="Рисунок 24" descr="16991_original.jpg">
            <a:extLst>
              <a:ext uri="{FF2B5EF4-FFF2-40B4-BE49-F238E27FC236}">
                <a16:creationId xmlns:a16="http://schemas.microsoft.com/office/drawing/2014/main" id="{179D332F-A821-4D7B-A271-07BD086FD6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078" y="4697923"/>
            <a:ext cx="2979174" cy="1368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Picture 3" descr="C:\Users\User\Desktop\shutterstock_619957136.jpg">
            <a:extLst>
              <a:ext uri="{FF2B5EF4-FFF2-40B4-BE49-F238E27FC236}">
                <a16:creationId xmlns:a16="http://schemas.microsoft.com/office/drawing/2014/main" id="{CB4CF8E4-9524-42D0-AFCA-FA8B432F2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252" y="4697924"/>
            <a:ext cx="3077496" cy="136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C:\Users\User\Desktop\16781_picture_031d5ba185cae54e3e6363a35b9e68013cdf36e8.jpg">
            <a:extLst>
              <a:ext uri="{FF2B5EF4-FFF2-40B4-BE49-F238E27FC236}">
                <a16:creationId xmlns:a16="http://schemas.microsoft.com/office/drawing/2014/main" id="{FACE8DEF-8A85-4C5F-9A6C-4555E5C88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4697924"/>
            <a:ext cx="2910348" cy="136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3870CF-DDD3-4B32-97E3-B196F6AAAFEA}"/>
              </a:ext>
            </a:extLst>
          </p:cNvPr>
          <p:cNvSpPr txBox="1"/>
          <p:nvPr/>
        </p:nvSpPr>
        <p:spPr>
          <a:xfrm>
            <a:off x="5114260" y="2448476"/>
            <a:ext cx="19244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зерна - 8,9%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E0C9E8-2329-445B-AF8C-AF8AFC669A12}"/>
              </a:ext>
            </a:extLst>
          </p:cNvPr>
          <p:cNvSpPr txBox="1"/>
          <p:nvPr/>
        </p:nvSpPr>
        <p:spPr>
          <a:xfrm>
            <a:off x="9154633" y="2448476"/>
            <a:ext cx="16061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яиц – 7,8%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E2315BB-46E8-4FBB-9305-164FA2D0A40F}"/>
              </a:ext>
            </a:extLst>
          </p:cNvPr>
          <p:cNvSpPr txBox="1"/>
          <p:nvPr/>
        </p:nvSpPr>
        <p:spPr>
          <a:xfrm>
            <a:off x="802758" y="3756752"/>
            <a:ext cx="2979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промышленной продукции – 6,8%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57B5B5C-D405-4E54-8392-81DCFBDCF73C}"/>
              </a:ext>
            </a:extLst>
          </p:cNvPr>
          <p:cNvSpPr txBox="1"/>
          <p:nvPr/>
        </p:nvSpPr>
        <p:spPr>
          <a:xfrm>
            <a:off x="5114260" y="4138528"/>
            <a:ext cx="2263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молока – 5,5%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7C45AD4-9894-4483-B44F-A7828514ABD4}"/>
              </a:ext>
            </a:extLst>
          </p:cNvPr>
          <p:cNvSpPr txBox="1"/>
          <p:nvPr/>
        </p:nvSpPr>
        <p:spPr>
          <a:xfrm>
            <a:off x="9154633" y="4390146"/>
            <a:ext cx="13503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мяса -  3,4%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013323" y="260936"/>
            <a:ext cx="10800567" cy="707886"/>
          </a:xfrm>
          <a:prstGeom prst="rect">
            <a:avLst/>
          </a:prstGeom>
          <a:ln w="19050">
            <a:solidFill>
              <a:schemeClr val="accent1"/>
            </a:solidFill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indent="265113" algn="ctr" fontAlgn="base"/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Рейтинг Атяшевского  района среди муниципалитетов Республики Мордовия по итогам 2020 года (на 1 жителя)</a:t>
            </a:r>
          </a:p>
        </p:txBody>
      </p:sp>
      <p:sp>
        <p:nvSpPr>
          <p:cNvPr id="19473" name="Rectangle 6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19474" name="Rectangle 8"/>
          <p:cNvSpPr>
            <a:spLocks noChangeArrowheads="1"/>
          </p:cNvSpPr>
          <p:nvPr/>
        </p:nvSpPr>
        <p:spPr bwMode="auto">
          <a:xfrm>
            <a:off x="1758951" y="24554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19476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265BC5C8-B6F9-46EB-B5C0-7C0D4E5CC9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0800797"/>
              </p:ext>
            </p:extLst>
          </p:nvPr>
        </p:nvGraphicFramePr>
        <p:xfrm>
          <a:off x="1013323" y="737989"/>
          <a:ext cx="10825315" cy="717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71BBEB1A-E70F-43BC-B7C3-04ED6CF01A64}"/>
              </a:ext>
            </a:extLst>
          </p:cNvPr>
          <p:cNvSpPr/>
          <p:nvPr/>
        </p:nvSpPr>
        <p:spPr>
          <a:xfrm>
            <a:off x="1708732" y="1062367"/>
            <a:ext cx="1911625" cy="1753151"/>
          </a:xfrm>
          <a:prstGeom prst="flowChartConnector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</a:t>
            </a:r>
          </a:p>
        </p:txBody>
      </p:sp>
      <p:sp>
        <p:nvSpPr>
          <p:cNvPr id="20" name="Блок-схема: узел 19">
            <a:extLst>
              <a:ext uri="{FF2B5EF4-FFF2-40B4-BE49-F238E27FC236}">
                <a16:creationId xmlns:a16="http://schemas.microsoft.com/office/drawing/2014/main" id="{171A95F0-2DCA-49C1-BDC0-0A54FDDCBD29}"/>
              </a:ext>
            </a:extLst>
          </p:cNvPr>
          <p:cNvSpPr/>
          <p:nvPr/>
        </p:nvSpPr>
        <p:spPr>
          <a:xfrm>
            <a:off x="3150973" y="2829697"/>
            <a:ext cx="1870571" cy="1791730"/>
          </a:xfrm>
          <a:prstGeom prst="flowChartConnector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МЕСТО</a:t>
            </a:r>
          </a:p>
        </p:txBody>
      </p:sp>
      <p:sp>
        <p:nvSpPr>
          <p:cNvPr id="21" name="Блок-схема: узел 20">
            <a:extLst>
              <a:ext uri="{FF2B5EF4-FFF2-40B4-BE49-F238E27FC236}">
                <a16:creationId xmlns:a16="http://schemas.microsoft.com/office/drawing/2014/main" id="{5959DC28-CB40-4F08-AFCE-01D5FDC1563D}"/>
              </a:ext>
            </a:extLst>
          </p:cNvPr>
          <p:cNvSpPr/>
          <p:nvPr/>
        </p:nvSpPr>
        <p:spPr>
          <a:xfrm>
            <a:off x="4349578" y="4831492"/>
            <a:ext cx="1870570" cy="1643449"/>
          </a:xfrm>
          <a:prstGeom prst="flowChartConnector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</a:t>
            </a:r>
          </a:p>
        </p:txBody>
      </p:sp>
    </p:spTree>
    <p:extLst>
      <p:ext uri="{BB962C8B-B14F-4D97-AF65-F5344CB8AC3E}">
        <p14:creationId xmlns:p14="http://schemas.microsoft.com/office/powerpoint/2010/main" val="224945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344802" y="942426"/>
            <a:ext cx="9943069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Промышленность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75809" y="1670084"/>
            <a:ext cx="3896591" cy="2062103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eaLnBrk="0" hangingPunct="0"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Суммарный  показатель  объема отгруженных товаров собственного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производства по видам экономической деятельности «Обрабатывающие производства», «Производство и распределение электроэнергии, газа и воды» возрос за 5 лет в 2,2 раза и составил в 2020 году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13,7 млрд. руб</a:t>
            </a:r>
            <a:r>
              <a:rPr lang="ru-RU" sz="1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73" name="Rectangle 6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19474" name="Rectangle 8"/>
          <p:cNvSpPr>
            <a:spLocks noChangeArrowheads="1"/>
          </p:cNvSpPr>
          <p:nvPr/>
        </p:nvSpPr>
        <p:spPr bwMode="auto">
          <a:xfrm>
            <a:off x="1758951" y="24554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19476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id="{0EBCABA0-441F-4767-A8C8-8D10451EDD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08503083"/>
              </p:ext>
            </p:extLst>
          </p:nvPr>
        </p:nvGraphicFramePr>
        <p:xfrm>
          <a:off x="6678825" y="241630"/>
          <a:ext cx="5387548" cy="60145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FA7642FF-CE70-48E9-BB05-B7E31DE8CC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4273635"/>
              </p:ext>
            </p:extLst>
          </p:nvPr>
        </p:nvGraphicFramePr>
        <p:xfrm>
          <a:off x="1143000" y="3795823"/>
          <a:ext cx="5523823" cy="27400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74FE125-ABD4-443A-8AA6-11B16243C0FF}"/>
              </a:ext>
            </a:extLst>
          </p:cNvPr>
          <p:cNvSpPr txBox="1"/>
          <p:nvPr/>
        </p:nvSpPr>
        <p:spPr>
          <a:xfrm>
            <a:off x="1130998" y="3795824"/>
            <a:ext cx="9679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млрд.руб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0069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152783" y="70843"/>
            <a:ext cx="5606999" cy="553997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indent="180975"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МПК «Атяшевский»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80975" algn="just">
              <a:defRPr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отгруженной продукции за 2020 год – 13,6 млрд. руб., что в 1,6 раза больше к прошлогоднему уровню. Реализовано продукции на одного работника 11,4 млн. руб.</a:t>
            </a:r>
          </a:p>
          <a:p>
            <a:pPr indent="180975" algn="just">
              <a:defRPr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География продаж постоянно расширяется. Сегодня колбасы и деликатесы холдинга реализуются в 77 регионах России, в республиках Киргизия и Казахстан. Начался экспорт мяса свинины и субпродуктов с данной площадки на рынки стран Юго-Восточной Азии: в Гонконг, Вьетнам.</a:t>
            </a:r>
          </a:p>
          <a:p>
            <a:pPr algn="just"/>
            <a:r>
              <a:rPr lang="ru-RU" sz="1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В связи с ростом производства увеличена мощность линии первичной переработки свиней на Атяшевской площадке с 230 до 350 голов в час. Усовершенствована система разделки мяса, запущены конвейерные линии под отдельные части туши, увеличена производственная мощность разделки свинины на кости со 144 до 350 голов в час.</a:t>
            </a:r>
          </a:p>
          <a:p>
            <a:pPr algn="just"/>
            <a:r>
              <a:rPr lang="ru-RU" sz="1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Завершился 2 этап реализации проекта «Строительство цеха по переработке отходов от убоя свиней и отходов переработанного сырья», суточная  мощность перерабатываемого сырья увеличена до 125тонн. </a:t>
            </a:r>
          </a:p>
          <a:p>
            <a:pPr algn="just"/>
            <a:r>
              <a:rPr lang="ru-RU" sz="1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На предприятии работает 1600 человек, средняя заработная плата составляет более 37 тыс. </a:t>
            </a:r>
            <a:r>
              <a:rPr lang="ru-RU" sz="140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рублей. 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2020 году создано 150 новых высококвалифицированных  рабочих мест.</a:t>
            </a:r>
          </a:p>
          <a:p>
            <a:pPr algn="just"/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Большой вклад  ООО МПК  «Атяшевский» вносит в содержание и развитие социально-культурных, культурно-исторических объектов района.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D8532F3-03DD-4B31-8B6F-DA7784E6F0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595" y="323850"/>
            <a:ext cx="3176270" cy="3105150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perspectiveHeroicExtremeLeftFacing"/>
            <a:lightRig rig="threePt" dir="t"/>
          </a:scene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3843E1C-9CF3-4B5D-A724-FE1E2755D5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03" y="209342"/>
            <a:ext cx="2842054" cy="3429000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isometricOffAxis1Right"/>
            <a:lightRig rig="threePt" dir="t"/>
          </a:scene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5C3462F-5BE8-4643-BE41-FED73D5BE3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5193" y="3175992"/>
            <a:ext cx="3176270" cy="3231654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perspectiveContrastingRightFacing"/>
            <a:lightRig rig="threePt" dir="t"/>
          </a:scene3d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688EB74-0D8A-4DB7-BC45-57F5E5E3E7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853" y="3767843"/>
            <a:ext cx="3128485" cy="2534104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perspectiveHeroicExtremeLeftFacing"/>
            <a:lightRig rig="threePt" dir="t"/>
          </a:scene3d>
        </p:spPr>
      </p:pic>
      <p:pic>
        <p:nvPicPr>
          <p:cNvPr id="10" name="Рисунок 9" descr="preview_1336923885.jpg">
            <a:extLst>
              <a:ext uri="{FF2B5EF4-FFF2-40B4-BE49-F238E27FC236}">
                <a16:creationId xmlns:a16="http://schemas.microsoft.com/office/drawing/2014/main" id="{1EF2C171-B6AA-4370-B2D4-288AFBD84D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9542" y="5594549"/>
            <a:ext cx="2311003" cy="999751"/>
          </a:xfrm>
          <a:prstGeom prst="rect">
            <a:avLst/>
          </a:prstGeom>
          <a:ln w="19050">
            <a:solidFill>
              <a:schemeClr val="accent6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3">
            <a:extLst>
              <a:ext uri="{FF2B5EF4-FFF2-40B4-BE49-F238E27FC236}">
                <a16:creationId xmlns:a16="http://schemas.microsoft.com/office/drawing/2014/main" id="{F0A93CA8-8BA2-4FA8-A656-DE72158FE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2783" y="5560055"/>
            <a:ext cx="2829676" cy="11387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6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ОАО «Завод маслодельный Атяшевский» </a:t>
            </a:r>
          </a:p>
          <a:p>
            <a:pPr algn="just"/>
            <a:r>
              <a: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Объем отгруженной промышленной продукции – 152 млн. руб. Количество работающих 47 чел., со среднемесячной заработной платой свыше 23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24857111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7375" y="835182"/>
            <a:ext cx="11597249" cy="830997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Производством продукции сельского хозяйства занимаются 9 сельскохозяйственных предприятий, производственные площадки ЗАО «Мордовский Бекон», ООО «Хорошее дело»,  18 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КФХ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2 ИП и  аграрный техникум, которые обеспечивают свыше 25% объема валового муниципального продукта района.</a:t>
            </a:r>
          </a:p>
        </p:txBody>
      </p:sp>
      <p:sp>
        <p:nvSpPr>
          <p:cNvPr id="19473" name="Rectangle 6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19474" name="Rectangle 8"/>
          <p:cNvSpPr>
            <a:spLocks noChangeArrowheads="1"/>
          </p:cNvSpPr>
          <p:nvPr/>
        </p:nvSpPr>
        <p:spPr bwMode="auto">
          <a:xfrm>
            <a:off x="1758951" y="24554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19476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0FA645-11C0-432D-A064-9B5A9525188F}"/>
              </a:ext>
            </a:extLst>
          </p:cNvPr>
          <p:cNvSpPr txBox="1"/>
          <p:nvPr/>
        </p:nvSpPr>
        <p:spPr>
          <a:xfrm>
            <a:off x="3778787" y="245547"/>
            <a:ext cx="5069776" cy="40011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Сельское хозяйство</a:t>
            </a:r>
          </a:p>
        </p:txBody>
      </p:sp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id="{2950B78D-ACBC-40E2-B3C9-8E95D94392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727653"/>
              </p:ext>
            </p:extLst>
          </p:nvPr>
        </p:nvGraphicFramePr>
        <p:xfrm>
          <a:off x="2120320" y="2016087"/>
          <a:ext cx="8128000" cy="41222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5C66229-2048-42DA-9A91-09933225D4A6}"/>
              </a:ext>
            </a:extLst>
          </p:cNvPr>
          <p:cNvSpPr txBox="1"/>
          <p:nvPr/>
        </p:nvSpPr>
        <p:spPr>
          <a:xfrm rot="10800000" flipV="1">
            <a:off x="2223654" y="2659754"/>
            <a:ext cx="498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тонн</a:t>
            </a:r>
          </a:p>
        </p:txBody>
      </p:sp>
    </p:spTree>
    <p:extLst>
      <p:ext uri="{BB962C8B-B14F-4D97-AF65-F5344CB8AC3E}">
        <p14:creationId xmlns:p14="http://schemas.microsoft.com/office/powerpoint/2010/main" val="660344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545179" y="1511560"/>
            <a:ext cx="4921892" cy="1815882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Торговля – важная составляющая экономики района. </a:t>
            </a:r>
          </a:p>
          <a:p>
            <a:pPr algn="just"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сфере торговой деятельности занято свыше 160 объектов, с торговой площадью 7,9 тыс. кв.м. </a:t>
            </a:r>
          </a:p>
          <a:p>
            <a:pPr algn="just"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Обеспеченность площадью стационарных торговых объектов в расчете на 1000 человек превышает норматив на 13,3%, и составляет 492 кв. м. на 1000 человек. </a:t>
            </a:r>
          </a:p>
        </p:txBody>
      </p:sp>
      <p:pic>
        <p:nvPicPr>
          <p:cNvPr id="4102" name="Picture 6" descr="C:\Users\admin\Desktop\для брошюры\МАТЕРИАЛ\район, фото\getImage (13).jpg"/>
          <p:cNvPicPr>
            <a:picLocks noChangeAspect="1" noChangeArrowheads="1"/>
          </p:cNvPicPr>
          <p:nvPr/>
        </p:nvPicPr>
        <p:blipFill>
          <a:blip r:embed="rId3"/>
          <a:srcRect b="33333"/>
          <a:stretch>
            <a:fillRect/>
          </a:stretch>
        </p:blipFill>
        <p:spPr bwMode="auto">
          <a:xfrm>
            <a:off x="963827" y="1241743"/>
            <a:ext cx="4819135" cy="2259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49EBE29-4FDD-4C3E-A4D5-7EDAC1DB0FC4}"/>
              </a:ext>
            </a:extLst>
          </p:cNvPr>
          <p:cNvSpPr txBox="1"/>
          <p:nvPr/>
        </p:nvSpPr>
        <p:spPr>
          <a:xfrm>
            <a:off x="1107989" y="3842951"/>
            <a:ext cx="4988011" cy="1773306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районе функционируют 7 предприятий общественного питания (3 кафе: «Встреча», «Мускат», «Микс»;  пельменная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пиццерия «Эмилия»; суши-бар «Япошка»; «Трапезная». Общее количество посадочных мест предприятий общедоступной среды – 291 ед., с площадью зала обслуживания 910,6 кв. м.</a:t>
            </a:r>
            <a:endParaRPr lang="ru-RU" sz="1600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ECB252-24BF-4586-9EE7-FD0EE72B634B}"/>
              </a:ext>
            </a:extLst>
          </p:cNvPr>
          <p:cNvSpPr txBox="1"/>
          <p:nvPr/>
        </p:nvSpPr>
        <p:spPr>
          <a:xfrm>
            <a:off x="4559643" y="670661"/>
            <a:ext cx="3793523" cy="40011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Потребительский рынок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486C615-DDB5-41E8-A8E1-DE732FAE44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168" y="3429000"/>
            <a:ext cx="4921892" cy="330777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 descr="МАлофеева 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1900" y="2898776"/>
            <a:ext cx="2457450" cy="16303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scene3d>
            <a:camera prst="perspectiveHeroicExtremeRightFacing"/>
            <a:lightRig rig="threePt" dir="t"/>
          </a:scene3d>
        </p:spPr>
      </p:pic>
      <p:pic>
        <p:nvPicPr>
          <p:cNvPr id="27653" name="Picture 4" descr="Сабайкин 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28825" y="4800500"/>
            <a:ext cx="2682875" cy="17764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scene3d>
            <a:camera prst="perspectiveContrastingRightFacing"/>
            <a:lightRig rig="threePt" dir="t"/>
          </a:scene3d>
        </p:spPr>
      </p:pic>
      <p:pic>
        <p:nvPicPr>
          <p:cNvPr id="27654" name="Picture 1" descr="Юткин 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09714" y="4826001"/>
            <a:ext cx="2427288" cy="16256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scene3d>
            <a:camera prst="perspectiveHeroicExtremeLeftFacing"/>
            <a:lightRig rig="threePt" dir="t"/>
          </a:scene3d>
        </p:spPr>
      </p:pic>
      <p:pic>
        <p:nvPicPr>
          <p:cNvPr id="27655" name="Picture 2" descr="КФХ Масаков В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87171" y="4988182"/>
            <a:ext cx="2514600" cy="16732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scene3d>
            <a:camera prst="isometricOffAxis1Right"/>
            <a:lightRig rig="threePt" dir="t"/>
          </a:scene3d>
          <a:sp3d>
            <a:bevelT w="101600" prst="riblet"/>
          </a:sp3d>
        </p:spPr>
      </p:pic>
      <p:sp>
        <p:nvSpPr>
          <p:cNvPr id="9" name="TextBox 8"/>
          <p:cNvSpPr txBox="1"/>
          <p:nvPr/>
        </p:nvSpPr>
        <p:spPr>
          <a:xfrm rot="10800000" flipV="1">
            <a:off x="2028824" y="636078"/>
            <a:ext cx="8315647" cy="40011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Развитие малого  и  среднего  предпринимательства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ECFA37-46D9-4339-80DC-81E803519108}"/>
              </a:ext>
            </a:extLst>
          </p:cNvPr>
          <p:cNvSpPr txBox="1"/>
          <p:nvPr/>
        </p:nvSpPr>
        <p:spPr>
          <a:xfrm rot="10800000" flipV="1">
            <a:off x="1841156" y="1496150"/>
            <a:ext cx="850331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4500" algn="just"/>
            <a:r>
              <a:rPr lang="ru-RU" sz="1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Количество субъектов малого и среднего предпринимательства  на 01.01.2021г. составило 345 ед.</a:t>
            </a:r>
          </a:p>
          <a:p>
            <a:pPr indent="444500" algn="just"/>
            <a:r>
              <a:rPr lang="ru-RU" sz="1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Структура по видам экономической  деятельности ИП за 2020 год: в торговле занято 36%, услуги грузоперевозок осуществляют 22,7%, в сельском хозяйстве - 7,8%, пассажироперевозки - 2,9%, парикмахерские услуги оказывают - 2,3%, услуги по страхованию недвижимости, имущества и т.д. - 2,2%, ритуальные услуги - 1,3%, услуги общепита - 1,3%, прочие услуги - 23,5%.</a:t>
            </a:r>
          </a:p>
          <a:p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B978B42-EEC0-4A06-8ECD-B7DD8496A2B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376" y="2898776"/>
            <a:ext cx="3122037" cy="206784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isometricOffAxis1Right"/>
            <a:lightRig rig="threePt" dir="t"/>
          </a:scene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F78B2C4-0670-44D5-9D51-7EA21C015DC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4589" y="3031616"/>
            <a:ext cx="3122036" cy="1846087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isometricOffAxis2Left"/>
            <a:lightRig rig="threePt" dir="t"/>
          </a:scene3d>
          <a:sp3d/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C49532D0-2AB1-44A7-AA2B-5D5FD117A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4939" y="4846249"/>
            <a:ext cx="2427288" cy="176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201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002535" y="411927"/>
            <a:ext cx="10069417" cy="400110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Стабильное поступление в бюджет района налоговых и неналоговых доходов</a:t>
            </a:r>
          </a:p>
        </p:txBody>
      </p:sp>
      <p:pic>
        <p:nvPicPr>
          <p:cNvPr id="1027" name="Диаграмма 3">
            <a:extLst>
              <a:ext uri="{FF2B5EF4-FFF2-40B4-BE49-F238E27FC236}">
                <a16:creationId xmlns:a16="http://schemas.microsoft.com/office/drawing/2014/main" id="{114D8664-C14B-42AF-808B-41925DE0A807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802" t="-9229" r="-21367" b="-1212"/>
          <a:stretch>
            <a:fillRect/>
          </a:stretch>
        </p:blipFill>
        <p:spPr bwMode="auto">
          <a:xfrm>
            <a:off x="-385590" y="904370"/>
            <a:ext cx="6191479" cy="5463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Диаграмма 2">
            <a:extLst>
              <a:ext uri="{FF2B5EF4-FFF2-40B4-BE49-F238E27FC236}">
                <a16:creationId xmlns:a16="http://schemas.microsoft.com/office/drawing/2014/main" id="{58C8A994-1142-4B56-ACCC-71EDFD434884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78" t="-3021" r="-10191" b="-3844"/>
          <a:stretch>
            <a:fillRect/>
          </a:stretch>
        </p:blipFill>
        <p:spPr bwMode="auto">
          <a:xfrm>
            <a:off x="5233012" y="1233889"/>
            <a:ext cx="6676221" cy="5287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433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34930" y="1334530"/>
            <a:ext cx="3632886" cy="2446638"/>
          </a:xfrm>
        </p:spPr>
        <p:txBody>
          <a:bodyPr>
            <a:noAutofit/>
          </a:bodyPr>
          <a:lstStyle/>
          <a:p>
            <a:pPr indent="444500" algn="ctr"/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районе функционирует 8 общеобразовательных учреждений, 3 дошкольных учреждения с 9 обособленными структурными подразделениями, 2 учреждения дополнительного образования. В школах обучается более1300 детей,    463 воспитанника посещают детские сады, 73 % детей в возрасте от 5 до 18 лет охвачены дополнительным образованием.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885" y="1897584"/>
            <a:ext cx="3051942" cy="2021911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  <a:scene3d>
            <a:camera prst="perspectiveContrastingRightFacing"/>
            <a:lightRig rig="threePt" dir="t"/>
          </a:scene3d>
          <a:sp3d>
            <a:bevelT/>
          </a:sp3d>
        </p:spPr>
      </p:pic>
      <p:pic>
        <p:nvPicPr>
          <p:cNvPr id="13" name="Picture 2" descr="C:\Users\Admin\Desktop\Новая папка 1\19\фото в роно\DSC_054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501" y="4390793"/>
            <a:ext cx="2928326" cy="2196244"/>
          </a:xfrm>
          <a:prstGeom prst="rect">
            <a:avLst/>
          </a:prstGeom>
          <a:noFill/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F:\Новая папка\246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3649" y="4469094"/>
            <a:ext cx="2688751" cy="2016563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10" y="4390794"/>
            <a:ext cx="2394981" cy="1676516"/>
          </a:xfrm>
          <a:prstGeom prst="rect">
            <a:avLst/>
          </a:prstGeom>
          <a:effectLst>
            <a:reflection blurRad="6350" stA="50000" endA="275" endPos="40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</p:pic>
      <p:pic>
        <p:nvPicPr>
          <p:cNvPr id="16" name="Рисунок 15" descr="hello_html_bda71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523" y="1945287"/>
            <a:ext cx="2438400" cy="2057400"/>
          </a:xfrm>
          <a:prstGeom prst="rect">
            <a:avLst/>
          </a:prstGeom>
          <a:noFill/>
          <a:ln>
            <a:noFill/>
          </a:ln>
          <a:scene3d>
            <a:camera prst="perspectiveContrastingLeftFacing"/>
            <a:lightRig rig="threePt" dir="t"/>
          </a:scene3d>
          <a:sp3d>
            <a:bevelT w="165100" prst="coolSlant"/>
          </a:sp3d>
        </p:spPr>
      </p:pic>
      <p:sp>
        <p:nvSpPr>
          <p:cNvPr id="17" name="Овал 16"/>
          <p:cNvSpPr/>
          <p:nvPr/>
        </p:nvSpPr>
        <p:spPr>
          <a:xfrm>
            <a:off x="8688289" y="2420888"/>
            <a:ext cx="45719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BDC3FD-97AE-4D8F-9285-64DC2610F528}"/>
              </a:ext>
            </a:extLst>
          </p:cNvPr>
          <p:cNvSpPr txBox="1"/>
          <p:nvPr/>
        </p:nvSpPr>
        <p:spPr>
          <a:xfrm>
            <a:off x="1526059" y="463122"/>
            <a:ext cx="9650627" cy="40011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Образование</a:t>
            </a:r>
          </a:p>
        </p:txBody>
      </p:sp>
    </p:spTree>
    <p:extLst>
      <p:ext uri="{BB962C8B-B14F-4D97-AF65-F5344CB8AC3E}">
        <p14:creationId xmlns:p14="http://schemas.microsoft.com/office/powerpoint/2010/main" val="1256884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 flipH="1">
            <a:off x="15351125" y="-171450"/>
            <a:ext cx="46038" cy="1141413"/>
          </a:xfrm>
        </p:spPr>
        <p:txBody>
          <a:bodyPr/>
          <a:lstStyle/>
          <a:p>
            <a:pPr>
              <a:defRPr/>
            </a:pPr>
            <a:endParaRPr lang="ru-RU" altLang="ru-RU" sz="1200"/>
          </a:p>
        </p:txBody>
      </p:sp>
      <p:pic>
        <p:nvPicPr>
          <p:cNvPr id="19" name="Picture 3" descr="C:\Users\Admin\Desktop\Презентация\Кабинет формирования цифровых и гуманитарных компетенций_2 (1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915" y="1139850"/>
            <a:ext cx="3227958" cy="2146249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14300" prst="hardEdg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Rectangle 6"/>
          <p:cNvSpPr>
            <a:spLocks noChangeArrowheads="1"/>
          </p:cNvSpPr>
          <p:nvPr/>
        </p:nvSpPr>
        <p:spPr bwMode="auto">
          <a:xfrm>
            <a:off x="1524001" y="192194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>
              <a:latin typeface="Calibri" pitchFamily="34" charset="0"/>
            </a:endParaRPr>
          </a:p>
        </p:txBody>
      </p:sp>
      <p:sp>
        <p:nvSpPr>
          <p:cNvPr id="19460" name="Rectangle 8"/>
          <p:cNvSpPr>
            <a:spLocks noChangeArrowheads="1"/>
          </p:cNvSpPr>
          <p:nvPr/>
        </p:nvSpPr>
        <p:spPr bwMode="auto">
          <a:xfrm>
            <a:off x="1524001" y="202830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>
              <a:latin typeface="Calibri" pitchFamily="34" charset="0"/>
            </a:endParaRPr>
          </a:p>
        </p:txBody>
      </p:sp>
      <p:sp>
        <p:nvSpPr>
          <p:cNvPr id="19461" name="Rectangle 10"/>
          <p:cNvSpPr>
            <a:spLocks noChangeArrowheads="1"/>
          </p:cNvSpPr>
          <p:nvPr/>
        </p:nvSpPr>
        <p:spPr bwMode="auto">
          <a:xfrm>
            <a:off x="1524001" y="225055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>
              <a:latin typeface="Calibri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5091374" y="903628"/>
            <a:ext cx="5035673" cy="2720745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marL="0" indent="0" algn="just" eaLnBrk="1" hangingPunct="1">
              <a:buNone/>
              <a:defRPr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регионального проекта «Современная школа»  в трех общеобразовательных учреждениях района созданы центры образования естественно – научной и технологической направленностей  «Точка Роста»: в 2019 году – на базе МАОУ «Козловская средняя школа», в 2020 году - на базе МБОУ «</a:t>
            </a:r>
            <a:r>
              <a:rPr lang="ru-RU" sz="1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Аловская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средняя школа» и МБОУ «</a:t>
            </a:r>
            <a:r>
              <a:rPr lang="ru-RU" sz="1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Поселковская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средняя школа № 2», в 2021 году планируется создать на базе МБОУ «</a:t>
            </a:r>
            <a:r>
              <a:rPr lang="ru-RU" sz="1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Поселковская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средняя школа № 1». В рамках регионального проекта «Цифровая образовательная среда»  обновляется материально – техническая база  школ, приобретены новые компьютерные классы.</a:t>
            </a:r>
          </a:p>
          <a:p>
            <a:pPr marL="0" indent="0" algn="just" eaLnBrk="1" hangingPunct="1">
              <a:buNone/>
              <a:defRPr/>
            </a:pPr>
            <a:endParaRPr lang="ru-RU" sz="1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C:\Users\Admin\Desktop\Презентация\точка роста 3 - копи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023" y="3909159"/>
            <a:ext cx="2234250" cy="2123825"/>
          </a:xfrm>
          <a:prstGeom prst="rect">
            <a:avLst/>
          </a:prstGeom>
          <a:noFill/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Documents and Settings\User\Мои документы\Downloads\Технопарк\image-2019-11-29 19-00-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145680" y="7715280"/>
            <a:ext cx="2285985" cy="1714488"/>
          </a:xfrm>
          <a:prstGeom prst="rect">
            <a:avLst/>
          </a:prstGeom>
          <a:noFill/>
        </p:spPr>
      </p:pic>
      <p:pic>
        <p:nvPicPr>
          <p:cNvPr id="18" name="Picture 2" descr="C:\Documents and Settings\User\Мои документы\Downloads\Технопарк\image-2019-11-29 19-00-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7145152" y="10144172"/>
            <a:ext cx="2285985" cy="1714488"/>
          </a:xfrm>
          <a:prstGeom prst="rect">
            <a:avLst/>
          </a:prstGeom>
          <a:noFill/>
        </p:spPr>
      </p:pic>
      <p:pic>
        <p:nvPicPr>
          <p:cNvPr id="2" name="Picture 3" descr="C:\Documents and Settings\User\Мои документы\Downloads\Технопарк\image-2019-11-29 19-00-3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6859400" y="9144040"/>
            <a:ext cx="3714776" cy="2786082"/>
          </a:xfrm>
          <a:prstGeom prst="rect">
            <a:avLst/>
          </a:prstGeom>
          <a:noFill/>
        </p:spPr>
      </p:pic>
      <p:pic>
        <p:nvPicPr>
          <p:cNvPr id="1026" name="Picture 2" descr="C:\Users\Admin\Desktop\IMG_190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1007" y="3102335"/>
            <a:ext cx="2234250" cy="2182401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01600" prst="ribl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G:\Технопарк\DSCN0876 (1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436" y="4830222"/>
            <a:ext cx="2721649" cy="2027778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01600" prst="ribl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Desktop\Презентация\точка роста 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366" y="3552997"/>
            <a:ext cx="3855657" cy="2554450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01600" prst="ribl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05D337-C205-44D3-AD03-65199C2CF2E6}"/>
              </a:ext>
            </a:extLst>
          </p:cNvPr>
          <p:cNvSpPr txBox="1"/>
          <p:nvPr/>
        </p:nvSpPr>
        <p:spPr>
          <a:xfrm>
            <a:off x="3204043" y="548640"/>
            <a:ext cx="6291952" cy="40011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indent="0" algn="just" eaLnBrk="1" hangingPunct="1">
              <a:buNone/>
              <a:defRPr/>
            </a:pP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Участие школ района в нацпроектах</a:t>
            </a:r>
          </a:p>
        </p:txBody>
      </p:sp>
    </p:spTree>
    <p:extLst>
      <p:ext uri="{BB962C8B-B14F-4D97-AF65-F5344CB8AC3E}">
        <p14:creationId xmlns:p14="http://schemas.microsoft.com/office/powerpoint/2010/main" val="2007728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Прямоугольник 5"/>
          <p:cNvSpPr>
            <a:spLocks noChangeArrowheads="1"/>
          </p:cNvSpPr>
          <p:nvPr/>
        </p:nvSpPr>
        <p:spPr bwMode="auto">
          <a:xfrm>
            <a:off x="2328872" y="280569"/>
            <a:ext cx="7776864" cy="413959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ru-RU" alt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Культура</a:t>
            </a:r>
          </a:p>
        </p:txBody>
      </p:sp>
      <p:sp>
        <p:nvSpPr>
          <p:cNvPr id="5123" name="Прямоугольник 2"/>
          <p:cNvSpPr>
            <a:spLocks noChangeArrowheads="1"/>
          </p:cNvSpPr>
          <p:nvPr/>
        </p:nvSpPr>
        <p:spPr bwMode="auto">
          <a:xfrm>
            <a:off x="712381" y="2828467"/>
            <a:ext cx="10760149" cy="1600438"/>
          </a:xfrm>
          <a:prstGeom prst="rect">
            <a:avLst/>
          </a:prstGeom>
          <a:noFill/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444500" algn="just">
              <a:lnSpc>
                <a:spcPct val="100000"/>
              </a:lnSpc>
              <a:spcBef>
                <a:spcPct val="0"/>
              </a:spcBef>
              <a:buNone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Сеть учреждений культуры Атяшевского муниципального района включает в себя МАУК «Центр национальной культуры и ремесел» с 25-ю филиалами, МБУК Атяшевская центральная районная библиотека с 23-мя структурными подразделениями, МБУК Атяшевский районный краеведческий музей, МБУДО Атяшевская детская школа искусств.</a:t>
            </a:r>
            <a:endParaRPr lang="ru-RU" sz="1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4500"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базе Центра функционируют: Атяшевская детская школа искусств, Дом детского творчества. Имеется прекрасный  концертный зал на 457 мест, где показывают свое мастерство не только местные таланты, но и приезжают с выступлениями известные творческие коллективы со всех уголков России.  Молодежный центр – место проведения  дискотек  и развлекательных мероприятий для молодежи. В Атяшеве есть куда пойти, чтобы помочь ребенку выявить новые таланты.</a:t>
            </a:r>
            <a:endParaRPr lang="ru-RU" altLang="ru-RU" sz="1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550" y="826176"/>
            <a:ext cx="2810899" cy="186054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741" y="4670270"/>
            <a:ext cx="2264224" cy="149870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31750"/>
          </a:effectLst>
          <a:scene3d>
            <a:camera prst="perspectiveContrastingLeftFacing"/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986" y="842004"/>
            <a:ext cx="2722991" cy="180236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919" y="826176"/>
            <a:ext cx="2699962" cy="17951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9965" y="4578296"/>
            <a:ext cx="3423854" cy="1925918"/>
          </a:xfrm>
          <a:prstGeom prst="rect">
            <a:avLst/>
          </a:prstGeom>
          <a:scene3d>
            <a:camera prst="isometricOffAxis2Left"/>
            <a:lightRig rig="threePt" dir="t"/>
          </a:scene3d>
          <a:sp3d>
            <a:bevelT w="114300" prst="artDeco"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13" y="4570648"/>
            <a:ext cx="3423855" cy="1925919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isometricOffAxis1Right"/>
            <a:lightRig rig="threePt" dir="t"/>
          </a:scene3d>
          <a:sp3d>
            <a:bevelT prst="convex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273" y="4631693"/>
            <a:ext cx="2281231" cy="1511316"/>
          </a:xfrm>
          <a:prstGeom prst="rect">
            <a:avLst/>
          </a:prstGeom>
          <a:scene3d>
            <a:camera prst="perspectiveContrastingRightFacing"/>
            <a:lightRig rig="threePt" dir="t"/>
          </a:scene3d>
          <a:sp3d>
            <a:bevelT prst="slope"/>
          </a:sp3d>
        </p:spPr>
      </p:pic>
    </p:spTree>
    <p:extLst>
      <p:ext uri="{BB962C8B-B14F-4D97-AF65-F5344CB8AC3E}">
        <p14:creationId xmlns:p14="http://schemas.microsoft.com/office/powerpoint/2010/main" val="42932955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FFA8A572-8482-4527-8D7E-ED6CABBB9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0463" y="285338"/>
            <a:ext cx="8411033" cy="399811"/>
          </a:xfr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algn="ctr">
              <a:defRPr/>
            </a:pP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Физическая культура и спорт</a:t>
            </a:r>
          </a:p>
        </p:txBody>
      </p:sp>
      <p:pic>
        <p:nvPicPr>
          <p:cNvPr id="9" name="Picture 4" descr="C:\Documents and Settings\User\Рабочий стол\Фото ДЮСШ\Лыжные гонки\_DSC922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47261" y="1532920"/>
            <a:ext cx="2697480" cy="178723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5123" name="Прямоугольник 2"/>
          <p:cNvSpPr>
            <a:spLocks noChangeArrowheads="1"/>
          </p:cNvSpPr>
          <p:nvPr/>
        </p:nvSpPr>
        <p:spPr bwMode="auto">
          <a:xfrm>
            <a:off x="1777658" y="3380979"/>
            <a:ext cx="8933838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районе есть все условия для занятий физической  культурой и спортом: функционирует физкультурно-оздоровительный комплекс (ФОК), где расположена Атяшевская </a:t>
            </a:r>
            <a:r>
              <a:rPr lang="ru-RU" altLang="ru-RU" sz="1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</a:t>
            </a:r>
            <a:r>
              <a:rPr lang="ru-RU" alt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юношеская спортивная школа, Лыжная база, Ледовый дворец, в 10 сельских поселениях имеются хоккейные корты. Юные спортсмены являются победителями и призерами республиканских, межрегиональных, всероссийских соревнований по вольной борьбе, легкой атлетике, футболу и другим видам спорта. </a:t>
            </a:r>
          </a:p>
        </p:txBody>
      </p:sp>
      <p:sp>
        <p:nvSpPr>
          <p:cNvPr id="5124" name="Прямоугольник 5"/>
          <p:cNvSpPr>
            <a:spLocks noChangeArrowheads="1"/>
          </p:cNvSpPr>
          <p:nvPr/>
        </p:nvSpPr>
        <p:spPr bwMode="auto">
          <a:xfrm flipV="1">
            <a:off x="5807968" y="4861603"/>
            <a:ext cx="1010629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ru-RU" altLang="ru-RU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Char char="-"/>
            </a:pPr>
            <a:endParaRPr lang="ru-RU" altLang="ru-RU" sz="1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C745A70-6BE1-400D-8F86-0D6548FBBD2B}"/>
              </a:ext>
            </a:extLst>
          </p:cNvPr>
          <p:cNvSpPr/>
          <p:nvPr/>
        </p:nvSpPr>
        <p:spPr>
          <a:xfrm>
            <a:off x="9982200" y="750627"/>
            <a:ext cx="457200" cy="2857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ello_html_m31f6e20d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736" y="1036378"/>
            <a:ext cx="2871652" cy="211247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" name="Рисунок 6" descr="hello_html_m74bc1e1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581" y="1036305"/>
            <a:ext cx="3021819" cy="211254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175" y="4700174"/>
            <a:ext cx="2891321" cy="198978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657" y="4667566"/>
            <a:ext cx="3028731" cy="201374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79" y="4721835"/>
            <a:ext cx="2904605" cy="192430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32446439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1952626" y="357188"/>
            <a:ext cx="45719" cy="47476"/>
          </a:xfrm>
        </p:spPr>
        <p:txBody>
          <a:bodyPr>
            <a:normAutofit fontScale="90000"/>
          </a:bodyPr>
          <a:lstStyle/>
          <a:p>
            <a:pPr algn="just">
              <a:defRPr/>
            </a:pPr>
            <a:r>
              <a:rPr lang="ru-RU" altLang="ru-RU" sz="1400" b="1" dirty="0">
                <a:latin typeface="Times New Roman" pitchFamily="18" charset="0"/>
              </a:rPr>
              <a:t>       </a:t>
            </a:r>
            <a:endParaRPr lang="ru-RU" altLang="ru-RU" sz="2000" b="1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5122" name="Picture 2" descr="C:\Users\Admin\Desktop\Презентация\DSC_90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612" y="2352847"/>
            <a:ext cx="3883079" cy="2588559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1580605" y="1367728"/>
            <a:ext cx="9294223" cy="584775"/>
          </a:xfrm>
          <a:prstGeom prst="rect">
            <a:avLst/>
          </a:prstGeom>
          <a:noFill/>
          <a:ln>
            <a:noFill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marL="0" indent="542925" algn="just" eaLnBrk="1" hangingPunct="1">
              <a:buNone/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Атяшево построена  спортивная площадка, установлено 12 тренажеров. Созданы условия для сдачи норм ГТО.</a:t>
            </a:r>
          </a:p>
        </p:txBody>
      </p:sp>
      <p:pic>
        <p:nvPicPr>
          <p:cNvPr id="6" name="Picture 2" descr="C:\Documents and Settings\User\Мои документы\Downloads\Технопарк\image-2019-11-29 19-00-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717184" y="7572404"/>
            <a:ext cx="3429024" cy="2571768"/>
          </a:xfrm>
          <a:prstGeom prst="rect">
            <a:avLst/>
          </a:prstGeom>
          <a:noFill/>
        </p:spPr>
      </p:pic>
      <p:pic>
        <p:nvPicPr>
          <p:cNvPr id="5123" name="Picture 3" descr="C:\Users\Admin\Desktop\Презентация\DSC_908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627" y="3284332"/>
            <a:ext cx="4125089" cy="2749888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E9F369-13C7-4D0B-9BA1-0230C0B6197B}"/>
              </a:ext>
            </a:extLst>
          </p:cNvPr>
          <p:cNvSpPr txBox="1"/>
          <p:nvPr/>
        </p:nvSpPr>
        <p:spPr>
          <a:xfrm>
            <a:off x="2269838" y="968188"/>
            <a:ext cx="7035527" cy="40011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indent="542925" algn="ctr">
              <a:defRPr/>
            </a:pP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Участие в нацпроекте «Спорт – норма жизни»</a:t>
            </a:r>
          </a:p>
        </p:txBody>
      </p:sp>
    </p:spTree>
    <p:extLst>
      <p:ext uri="{BB962C8B-B14F-4D97-AF65-F5344CB8AC3E}">
        <p14:creationId xmlns:p14="http://schemas.microsoft.com/office/powerpoint/2010/main" val="4200444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685C5D2-96E4-4451-B1CA-F84F680B7A2E}"/>
              </a:ext>
            </a:extLst>
          </p:cNvPr>
          <p:cNvSpPr txBox="1"/>
          <p:nvPr/>
        </p:nvSpPr>
        <p:spPr>
          <a:xfrm>
            <a:off x="2578235" y="156658"/>
            <a:ext cx="7035527" cy="707886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indent="542925" algn="ctr">
              <a:defRPr/>
            </a:pP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Участие в нацпроекте «Туризм и индустрия гостеприимства» 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BB7F8C3-E326-47BD-932F-ACCAE87DDC6E}"/>
              </a:ext>
            </a:extLst>
          </p:cNvPr>
          <p:cNvSpPr txBox="1">
            <a:spLocks/>
          </p:cNvSpPr>
          <p:nvPr/>
        </p:nvSpPr>
        <p:spPr bwMode="auto">
          <a:xfrm>
            <a:off x="249553" y="967414"/>
            <a:ext cx="11692890" cy="1421928"/>
          </a:xfrm>
          <a:prstGeom prst="rect">
            <a:avLst/>
          </a:prstGeom>
          <a:noFill/>
          <a:ln>
            <a:noFill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marL="0" indent="542925" algn="just" eaLnBrk="1" hangingPunct="1">
              <a:buNone/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районе по направлению «Развитие туристической инфраструктуры» начато строительство горно-лыжного курорта в с. Каменки Атяшевского района.</a:t>
            </a:r>
          </a:p>
          <a:p>
            <a:pPr marL="0" indent="542925" algn="just" eaLnBrk="1" hangingPunct="1">
              <a:buNone/>
              <a:defRPr/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Горнолыжный курорт — это не только крутые склоны для лыжников и сноубордистов, но и баланс развитой инфраструктуры, транспортной сети и обилие дополнительных услуг. С увеличением потока туристов, будет развивается инфраструктура, появятся новые точки продаж товаров и услуг. Все это влияет на экономику района и привлекает малый бизнес к сотрудничеству.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544DA42-9568-43B7-8CB0-D52085E92F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40" y="2297430"/>
            <a:ext cx="8378190" cy="456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9875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9709" y="365126"/>
            <a:ext cx="10564092" cy="393410"/>
          </a:xfrm>
          <a:ln w="19050"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br>
              <a:rPr lang="ru-RU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2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ea typeface="+mn-ea"/>
                <a:cs typeface="Arial" pitchFamily="34" charset="0"/>
              </a:rPr>
              <a:t>Участие в нацпроекте «Жилье и городская среда»</a:t>
            </a:r>
            <a:br>
              <a:rPr lang="ru-RU" sz="22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ea typeface="+mn-ea"/>
                <a:cs typeface="Arial" pitchFamily="34" charset="0"/>
              </a:rPr>
            </a:br>
            <a:br>
              <a:rPr lang="ru-RU" sz="22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ea typeface="+mn-ea"/>
                <a:cs typeface="Arial" pitchFamily="34" charset="0"/>
              </a:rPr>
            </a:br>
            <a:r>
              <a:rPr lang="ru-RU" sz="180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2020 году благоустроена общественная территория Комсомольского парка в </a:t>
            </a:r>
            <a:r>
              <a:rPr lang="ru-RU" sz="1800" dirty="0" err="1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рп</a:t>
            </a:r>
            <a:r>
              <a:rPr lang="ru-RU" sz="180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Атяшево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7042">
            <a:off x="8335741" y="1652085"/>
            <a:ext cx="3372657" cy="2719880"/>
          </a:xfrm>
          <a:prstGeom prst="rect">
            <a:avLst/>
          </a:prstGeom>
          <a:scene3d>
            <a:camera prst="perspectiveHeroicExtremeLeftFacing"/>
            <a:lightRig rig="threePt" dir="t"/>
          </a:scene3d>
        </p:spPr>
      </p:pic>
      <p:sp>
        <p:nvSpPr>
          <p:cNvPr id="4" name="Овал 3"/>
          <p:cNvSpPr/>
          <p:nvPr/>
        </p:nvSpPr>
        <p:spPr>
          <a:xfrm>
            <a:off x="6096001" y="4410272"/>
            <a:ext cx="81887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909" y="4325107"/>
            <a:ext cx="3386277" cy="223584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E7F9555-177A-4448-A9C0-187C6A1CD5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428" y="3897941"/>
            <a:ext cx="3525849" cy="2707077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708B97D-C6BC-40BD-BD90-C0C047A2EE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863" y="1560872"/>
            <a:ext cx="3353116" cy="2235847"/>
          </a:xfrm>
          <a:prstGeom prst="rect">
            <a:avLst/>
          </a:prstGeom>
        </p:spPr>
      </p:pic>
      <p:pic>
        <p:nvPicPr>
          <p:cNvPr id="18" name="Объект 17">
            <a:extLst>
              <a:ext uri="{FF2B5EF4-FFF2-40B4-BE49-F238E27FC236}">
                <a16:creationId xmlns:a16="http://schemas.microsoft.com/office/drawing/2014/main" id="{B64CD6A4-E34F-4298-853A-334BE39CAE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79" y="1427599"/>
            <a:ext cx="3614569" cy="2502395"/>
          </a:xfrm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0744075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 flipH="1">
            <a:off x="15351125" y="-171450"/>
            <a:ext cx="46038" cy="1141413"/>
          </a:xfrm>
        </p:spPr>
        <p:txBody>
          <a:bodyPr/>
          <a:lstStyle/>
          <a:p>
            <a:pPr>
              <a:defRPr/>
            </a:pPr>
            <a:endParaRPr lang="ru-RU" altLang="ru-RU" sz="1200"/>
          </a:p>
        </p:txBody>
      </p:sp>
      <p:sp>
        <p:nvSpPr>
          <p:cNvPr id="19459" name="Rectangle 6"/>
          <p:cNvSpPr>
            <a:spLocks noChangeArrowheads="1"/>
          </p:cNvSpPr>
          <p:nvPr/>
        </p:nvSpPr>
        <p:spPr bwMode="auto">
          <a:xfrm>
            <a:off x="1524001" y="192194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>
              <a:latin typeface="Calibri" pitchFamily="34" charset="0"/>
            </a:endParaRPr>
          </a:p>
        </p:txBody>
      </p:sp>
      <p:sp>
        <p:nvSpPr>
          <p:cNvPr id="19460" name="Rectangle 8"/>
          <p:cNvSpPr>
            <a:spLocks noChangeArrowheads="1"/>
          </p:cNvSpPr>
          <p:nvPr/>
        </p:nvSpPr>
        <p:spPr bwMode="auto">
          <a:xfrm>
            <a:off x="1524001" y="202830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>
              <a:latin typeface="Calibri" pitchFamily="34" charset="0"/>
            </a:endParaRPr>
          </a:p>
        </p:txBody>
      </p:sp>
      <p:sp>
        <p:nvSpPr>
          <p:cNvPr id="19461" name="Rectangle 10"/>
          <p:cNvSpPr>
            <a:spLocks noChangeArrowheads="1"/>
          </p:cNvSpPr>
          <p:nvPr/>
        </p:nvSpPr>
        <p:spPr bwMode="auto">
          <a:xfrm>
            <a:off x="1524001" y="225055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>
              <a:latin typeface="Calibri" pitchFamily="34" charset="0"/>
            </a:endParaRPr>
          </a:p>
        </p:txBody>
      </p:sp>
      <p:pic>
        <p:nvPicPr>
          <p:cNvPr id="17" name="Picture 2" descr="C:\Documents and Settings\User\Мои документы\Downloads\Технопарк\image-2019-11-29 19-00-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145680" y="7715280"/>
            <a:ext cx="2285985" cy="1714488"/>
          </a:xfrm>
          <a:prstGeom prst="rect">
            <a:avLst/>
          </a:prstGeom>
          <a:noFill/>
        </p:spPr>
      </p:pic>
      <p:pic>
        <p:nvPicPr>
          <p:cNvPr id="18" name="Picture 2" descr="C:\Documents and Settings\User\Мои документы\Downloads\Технопарк\image-2019-11-29 19-00-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145152" y="10144172"/>
            <a:ext cx="2285985" cy="1714488"/>
          </a:xfrm>
          <a:prstGeom prst="rect">
            <a:avLst/>
          </a:prstGeom>
          <a:noFill/>
        </p:spPr>
      </p:pic>
      <p:pic>
        <p:nvPicPr>
          <p:cNvPr id="2" name="Picture 3" descr="C:\Documents and Settings\User\Мои документы\Downloads\Технопарк\image-2019-11-29 19-00-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6859400" y="9144040"/>
            <a:ext cx="3714776" cy="2786082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3DD0694-BC4E-46E9-88A2-04A9E7F4251C}"/>
              </a:ext>
            </a:extLst>
          </p:cNvPr>
          <p:cNvSpPr txBox="1"/>
          <p:nvPr/>
        </p:nvSpPr>
        <p:spPr>
          <a:xfrm>
            <a:off x="780257" y="742002"/>
            <a:ext cx="10631486" cy="40011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Здравоохранение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CE6B044-F48B-4183-8226-CEFC0C7179D0}"/>
              </a:ext>
            </a:extLst>
          </p:cNvPr>
          <p:cNvSpPr txBox="1"/>
          <p:nvPr/>
        </p:nvSpPr>
        <p:spPr>
          <a:xfrm>
            <a:off x="1129030" y="1527284"/>
            <a:ext cx="60325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4500"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Здравоохранение района представлено Государственным бюджетным учреждением здравоохранения Республики Мордовия «Атяшевская  районная больница». Это многопрофильное лечебное учреждение, имеет в своем составе стационар, представленный	 55 койками круглосуточного пребывания, т.ч. 15 для оказания паллиативной помощи, и 24 койками дневного пребывания, 31 ФАП.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A5C45DF-CDF4-47D4-8791-B3683DE59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869" y="3429000"/>
            <a:ext cx="4436076" cy="24537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36B2FD2-443E-4063-9B62-A6B3E99BF8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298" y="3429000"/>
            <a:ext cx="3514420" cy="243317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7B848C6-EC36-4649-B635-A34C349DAB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148614">
            <a:off x="8150623" y="1610187"/>
            <a:ext cx="3420201" cy="238520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A42C8FF-033A-4A79-A97F-C0EA933A8C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203334">
            <a:off x="8376747" y="4229316"/>
            <a:ext cx="3189804" cy="23950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72477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</p:txBody>
      </p:sp>
      <p:sp>
        <p:nvSpPr>
          <p:cNvPr id="19459" name="Rectangle 6"/>
          <p:cNvSpPr>
            <a:spLocks noChangeArrowheads="1"/>
          </p:cNvSpPr>
          <p:nvPr/>
        </p:nvSpPr>
        <p:spPr bwMode="auto">
          <a:xfrm>
            <a:off x="1445979" y="148444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>
              <a:latin typeface="Calibri" pitchFamily="34" charset="0"/>
            </a:endParaRPr>
          </a:p>
        </p:txBody>
      </p:sp>
      <p:sp>
        <p:nvSpPr>
          <p:cNvPr id="19460" name="Rectangle 8"/>
          <p:cNvSpPr>
            <a:spLocks noChangeArrowheads="1"/>
          </p:cNvSpPr>
          <p:nvPr/>
        </p:nvSpPr>
        <p:spPr bwMode="auto">
          <a:xfrm>
            <a:off x="1524001" y="202830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>
              <a:latin typeface="Calibri" pitchFamily="34" charset="0"/>
            </a:endParaRPr>
          </a:p>
        </p:txBody>
      </p:sp>
      <p:sp>
        <p:nvSpPr>
          <p:cNvPr id="19461" name="Rectangle 10"/>
          <p:cNvSpPr>
            <a:spLocks noChangeArrowheads="1"/>
          </p:cNvSpPr>
          <p:nvPr/>
        </p:nvSpPr>
        <p:spPr bwMode="auto">
          <a:xfrm>
            <a:off x="1524001" y="225055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>
              <a:latin typeface="Calibri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1524001" y="1093047"/>
            <a:ext cx="9345787" cy="1255728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  <a:defRPr/>
            </a:pP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1" hangingPunct="1">
              <a:buNone/>
              <a:defRPr/>
            </a:pP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В 2020 году  ГБУЗ РМ «Атяшевская РБ» получила  мобильные комплексы: передвижной маммограф, передвижной мобильный ФАП и автомобиль скорой медицинской помощи класса В на базе «УАЗ» </a:t>
            </a:r>
          </a:p>
        </p:txBody>
      </p:sp>
      <p:pic>
        <p:nvPicPr>
          <p:cNvPr id="17" name="Picture 2" descr="C:\Documents and Settings\User\Мои документы\Downloads\Технопарк\image-2019-11-29 19-00-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145680" y="7715280"/>
            <a:ext cx="2285985" cy="1714488"/>
          </a:xfrm>
          <a:prstGeom prst="rect">
            <a:avLst/>
          </a:prstGeom>
          <a:noFill/>
        </p:spPr>
      </p:pic>
      <p:pic>
        <p:nvPicPr>
          <p:cNvPr id="18" name="Picture 2" descr="C:\Documents and Settings\User\Мои документы\Downloads\Технопарк\image-2019-11-29 19-00-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145152" y="10144172"/>
            <a:ext cx="2285985" cy="1714488"/>
          </a:xfrm>
          <a:prstGeom prst="rect">
            <a:avLst/>
          </a:prstGeom>
          <a:noFill/>
        </p:spPr>
      </p:pic>
      <p:pic>
        <p:nvPicPr>
          <p:cNvPr id="2" name="Picture 3" descr="C:\Documents and Settings\User\Мои документы\Downloads\Технопарк\image-2019-11-29 19-00-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6859400" y="9144040"/>
            <a:ext cx="3714776" cy="2786082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552" y="2552395"/>
            <a:ext cx="4692952" cy="290360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convex"/>
            <a:bevelB w="82550" h="44450" prst="angle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424" y="2663110"/>
            <a:ext cx="4715945" cy="2682175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isometricOffAxis2Left"/>
            <a:lightRig rig="harsh" dir="t">
              <a:rot lat="0" lon="0" rev="3000000"/>
            </a:lightRig>
          </a:scene3d>
          <a:sp3d extrusionH="254000" contourW="19050">
            <a:bevelT w="82550" h="44450" prst="convex"/>
            <a:bevelB w="82550" h="44450" prst="angle"/>
            <a:contourClr>
              <a:srgbClr val="FFFFFF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9EF8DC-3E95-4229-A1C7-B5F6CCAC05E8}"/>
              </a:ext>
            </a:extLst>
          </p:cNvPr>
          <p:cNvSpPr txBox="1"/>
          <p:nvPr/>
        </p:nvSpPr>
        <p:spPr>
          <a:xfrm>
            <a:off x="2214880" y="619778"/>
            <a:ext cx="8347459" cy="646331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indent="0" algn="ctr" eaLnBrk="1" hangingPunct="1">
              <a:buNone/>
              <a:defRPr/>
            </a:pPr>
            <a:r>
              <a:rPr lang="ru-RU" sz="1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Участие </a:t>
            </a:r>
            <a:r>
              <a:rPr lang="ru-RU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ГБУЗ РМ «Атяшевская РБ» в национальном проекте </a:t>
            </a:r>
            <a:r>
              <a:rPr lang="ru-RU" sz="1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«Здравоохранение»</a:t>
            </a:r>
          </a:p>
        </p:txBody>
      </p:sp>
    </p:spTree>
    <p:extLst>
      <p:ext uri="{BB962C8B-B14F-4D97-AF65-F5344CB8AC3E}">
        <p14:creationId xmlns:p14="http://schemas.microsoft.com/office/powerpoint/2010/main" val="23463535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D8D8E6E-E422-4A93-9D26-DF0CD7C32A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В 2020 году построено 4 фельдшерско-акушерских пункта: в с. Андреевка,  в с. </a:t>
            </a:r>
            <a:r>
              <a:rPr lang="ru-RU" sz="18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Киржеманы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 с. Тетюши, в с. Шейн-Майдан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BD7C8104-5E7B-4B64-8C79-2598F3CD001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732441"/>
            <a:ext cx="10515600" cy="590931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indent="0" algn="ctr" eaLnBrk="1" hangingPunct="1">
              <a:buNone/>
              <a:defRPr/>
            </a:pPr>
            <a:r>
              <a:rPr lang="ru-RU" sz="1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anose="02040604050505020304" pitchFamily="18" charset="0"/>
                <a:cs typeface="Times New Roman" panose="02020603050405020304" pitchFamily="18" charset="0"/>
              </a:rPr>
              <a:t>Строительство </a:t>
            </a:r>
            <a:r>
              <a:rPr lang="ru-RU" sz="1800" b="1" dirty="0" err="1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anose="02040604050505020304" pitchFamily="18" charset="0"/>
                <a:cs typeface="Times New Roman" panose="02020603050405020304" pitchFamily="18" charset="0"/>
              </a:rPr>
              <a:t>ФАПов</a:t>
            </a:r>
            <a:r>
              <a:rPr lang="ru-RU" sz="1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anose="02040604050505020304" pitchFamily="18" charset="0"/>
                <a:cs typeface="Times New Roman" panose="02020603050405020304" pitchFamily="18" charset="0"/>
              </a:rPr>
              <a:t>  в рамках  национального  проекта «Здравоохранение» помогает развитию медицинской помощи в удалённых селах 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467675C-C53C-4D6F-B305-27AE94B7CD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46885" y="2510711"/>
            <a:ext cx="3375531" cy="349905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F0021DC-97E9-4468-B9EF-CF85FAE998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4438" y="2567536"/>
            <a:ext cx="4098738" cy="416850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4A6B3EE-C80D-4F5D-B962-B776E3FFE8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357" y="2567536"/>
            <a:ext cx="3194733" cy="4054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6753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0DE12651-2144-46D2-93B5-AB6E84C2DE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-3375909" y="4055238"/>
            <a:ext cx="3472091" cy="2995863"/>
          </a:xfrm>
        </p:spPr>
        <p:txBody>
          <a:bodyPr>
            <a:normAutofit/>
          </a:bodyPr>
          <a:lstStyle/>
          <a:p>
            <a:r>
              <a:rPr lang="ru-RU" sz="6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ru-RU" sz="6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A4D5F27-2ED7-4F53-B4C7-3A18D6991B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8939463" y="2112756"/>
            <a:ext cx="3131117" cy="2115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>
            <a:extLst>
              <a:ext uri="{FF2B5EF4-FFF2-40B4-BE49-F238E27FC236}">
                <a16:creationId xmlns:a16="http://schemas.microsoft.com/office/drawing/2014/main" id="{13F08008-217C-4514-8F1D-D02BE5234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147" y="4969404"/>
            <a:ext cx="3071128" cy="181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0C21AAD3-6FC7-466A-B10B-6A6B0F08A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09" y="2112757"/>
            <a:ext cx="2635896" cy="219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3B0BA8C-3244-4905-A51E-9B814B1CE86A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9019305" y="5064372"/>
            <a:ext cx="3071128" cy="185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B475D88-8CBF-4142-898D-1AA406A688B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725" y="2112759"/>
            <a:ext cx="3131117" cy="21153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A8FE7A6-367E-4AF4-8899-6F1AB02268F6}"/>
              </a:ext>
            </a:extLst>
          </p:cNvPr>
          <p:cNvSpPr txBox="1"/>
          <p:nvPr/>
        </p:nvSpPr>
        <p:spPr>
          <a:xfrm>
            <a:off x="8877591" y="1548240"/>
            <a:ext cx="31929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фест 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Сырнень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ал – Золотое яйцо»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68531C-3098-4188-AFB6-CFBEAB91CC25}"/>
              </a:ext>
            </a:extLst>
          </p:cNvPr>
          <p:cNvSpPr txBox="1"/>
          <p:nvPr/>
        </p:nvSpPr>
        <p:spPr>
          <a:xfrm>
            <a:off x="1699709" y="981398"/>
            <a:ext cx="976638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Учреждения культуры района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участвовали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конкурсах 2020-2021гг гранта Президента Российской Федерации. Общая сумма выигранных грантов по 5-ти проектам  - 2,3 млн. руб.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EE04A9-CCAA-41BD-81D0-294DF4B5EA00}"/>
              </a:ext>
            </a:extLst>
          </p:cNvPr>
          <p:cNvSpPr txBox="1"/>
          <p:nvPr/>
        </p:nvSpPr>
        <p:spPr>
          <a:xfrm>
            <a:off x="-155864" y="4374201"/>
            <a:ext cx="5366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«Атяшево-поселок долголетия» или «Открытые возможности»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B7C4C9-2932-4A4A-8052-66DFF98DBA6C}"/>
              </a:ext>
            </a:extLst>
          </p:cNvPr>
          <p:cNvSpPr txBox="1"/>
          <p:nvPr/>
        </p:nvSpPr>
        <p:spPr>
          <a:xfrm>
            <a:off x="747672" y="1681745"/>
            <a:ext cx="4064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«Помни обо мне, внук!»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1236CAC-09E6-4E10-8631-670D83A1C972}"/>
              </a:ext>
            </a:extLst>
          </p:cNvPr>
          <p:cNvSpPr txBox="1"/>
          <p:nvPr/>
        </p:nvSpPr>
        <p:spPr>
          <a:xfrm>
            <a:off x="5105883" y="1646721"/>
            <a:ext cx="3478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клуб «MOST»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F88E040-398B-4866-8473-5031FB0CF0A1}"/>
              </a:ext>
            </a:extLst>
          </p:cNvPr>
          <p:cNvSpPr txBox="1"/>
          <p:nvPr/>
        </p:nvSpPr>
        <p:spPr>
          <a:xfrm>
            <a:off x="8416636" y="4457699"/>
            <a:ext cx="3653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«Вместе шагаем к здоровому образу жизни»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4C66479-C076-430B-963A-DF3E999D6FD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039" y="4206409"/>
            <a:ext cx="3177819" cy="2383364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sp>
        <p:nvSpPr>
          <p:cNvPr id="20" name="Заголовок 1">
            <a:extLst>
              <a:ext uri="{FF2B5EF4-FFF2-40B4-BE49-F238E27FC236}">
                <a16:creationId xmlns:a16="http://schemas.microsoft.com/office/drawing/2014/main" id="{563BC40F-A893-4659-91CF-E4FC5F887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1530" y="347115"/>
            <a:ext cx="8446370" cy="535531"/>
          </a:xfrm>
          <a:ln w="19050"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>
              <a:tabLst>
                <a:tab pos="3681413" algn="l"/>
              </a:tabLst>
            </a:pPr>
            <a:br>
              <a:rPr lang="ru-RU" dirty="0"/>
            </a:br>
            <a:r>
              <a:rPr lang="ru-RU" dirty="0"/>
              <a:t> 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ea typeface="+mn-ea"/>
                <a:cs typeface="Arial" pitchFamily="34" charset="0"/>
              </a:rPr>
              <a:t>Президентский грант – проекты победители</a:t>
            </a:r>
            <a:b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ea typeface="+mn-ea"/>
                <a:cs typeface="Arial" pitchFamily="34" charset="0"/>
              </a:rPr>
            </a:br>
            <a:endParaRPr lang="ru-RU" sz="2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entury Schoolbook" pitchFamily="18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4084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5" name="Рисунок 11" descr="image (53).jpg"/>
          <p:cNvPicPr>
            <a:picLocks noChangeAspect="1"/>
          </p:cNvPicPr>
          <p:nvPr/>
        </p:nvPicPr>
        <p:blipFill>
          <a:blip r:embed="rId3">
            <a:lum bright="30000"/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4401878" y="120855"/>
            <a:ext cx="3702311" cy="40011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Духовная  жизнь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53000" y="609601"/>
            <a:ext cx="2667000" cy="2352675"/>
          </a:xfrm>
          <a:prstGeom prst="roundRect">
            <a:avLst>
              <a:gd name="adj" fmla="val 3363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358775" algn="just"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Огромным событием в общественной и духовной жизни района и Республики Мордовия является открытие Храма Святого Апостола Андрея Первозванного 4 августа 2015 года в п. Атяшево. В торжественном открытии Храма приняли участие около 8 тыс. жителей, паломников и гостей из разных регионов России. Сегодня чудо-Храм – архитектурное достояние района.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24400" y="5257800"/>
            <a:ext cx="3048000" cy="1398588"/>
          </a:xfrm>
          <a:prstGeom prst="roundRect">
            <a:avLst>
              <a:gd name="adj" fmla="val 1247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Значительную роль в духовно-нравственном воспитании населения занимает Центр духовной культуры Святого Апостола Андрея Первозванного.  Для верующих, гостей, туристических групп проводятся экскурсии по Храму и Центру духовной культуры.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7862BD8-E4E6-4AD2-8B72-17DE3549B9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916" y="535437"/>
            <a:ext cx="3850343" cy="256002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18BA3A7-53F5-413C-A3FB-53B4496665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916" y="2893719"/>
            <a:ext cx="3850343" cy="2701172"/>
          </a:xfrm>
          <a:prstGeom prst="rect">
            <a:avLst/>
          </a:prstGeom>
        </p:spPr>
      </p:pic>
      <p:pic>
        <p:nvPicPr>
          <p:cNvPr id="8" name="Рисунок 7" descr="DSC_0878.JPG"/>
          <p:cNvPicPr>
            <a:picLocks noChangeAspect="1"/>
          </p:cNvPicPr>
          <p:nvPr/>
        </p:nvPicPr>
        <p:blipFill>
          <a:blip r:embed="rId6"/>
          <a:srcRect l="16196" t="14491" r="19019" b="13056"/>
          <a:stretch>
            <a:fillRect/>
          </a:stretch>
        </p:blipFill>
        <p:spPr>
          <a:xfrm>
            <a:off x="7928422" y="4793204"/>
            <a:ext cx="3603837" cy="2029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943D8F4-ED6B-45F7-8EF6-3960A3AAC26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62" y="3797541"/>
            <a:ext cx="4120615" cy="3060459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81C4751-2EC8-49A5-810C-C0EAB6ABABC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62" y="5902036"/>
            <a:ext cx="1179988" cy="920607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6E61BDF2-FF65-4CBA-A851-756EC5BCEEC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4" y="535437"/>
            <a:ext cx="4536643" cy="31126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FD9D18A-6C8B-460A-BD78-5482FF535CD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738" y="2998695"/>
            <a:ext cx="3370523" cy="224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955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6" name="Rectangle 3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73561" y="365036"/>
            <a:ext cx="8019288" cy="40011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Инвестиции</a:t>
            </a:r>
          </a:p>
        </p:txBody>
      </p:sp>
      <p:sp>
        <p:nvSpPr>
          <p:cNvPr id="24590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Franklin Gothic Book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354666-9663-435D-8FD7-153C6BCBBF4D}"/>
              </a:ext>
            </a:extLst>
          </p:cNvPr>
          <p:cNvSpPr txBox="1"/>
          <p:nvPr/>
        </p:nvSpPr>
        <p:spPr>
          <a:xfrm>
            <a:off x="2063750" y="952470"/>
            <a:ext cx="83883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23850"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За последние 5 лет о</a:t>
            </a:r>
            <a:r>
              <a:rPr lang="ru-RU" alt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бъем инвестиций в основной </a:t>
            </a:r>
            <a:r>
              <a:rPr lang="ru-RU" alt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 за счет всех источников финансирования составил  3,6 млрд. руб., в том числе  за 2020 г.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- 1,2</a:t>
            </a:r>
            <a:r>
              <a:rPr lang="ru-RU" alt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млрд. руб.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4EFDD3B-10E4-4683-83E6-076148BA7D29}"/>
              </a:ext>
            </a:extLst>
          </p:cNvPr>
          <p:cNvSpPr txBox="1"/>
          <p:nvPr/>
        </p:nvSpPr>
        <p:spPr>
          <a:xfrm>
            <a:off x="7240772" y="2405723"/>
            <a:ext cx="3211328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4500" algn="just"/>
            <a:r>
              <a:rPr lang="ru-RU" sz="1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Повышение инвестиционной привлекательности Атяшевского муниципального  района и формирование благоприятного инвестиционного климата являются первоочередными задачами органов местного самоуправления, определенными Стратегией социально-экономического развития Атяшевского муниципального  района до 2025 года.</a:t>
            </a:r>
          </a:p>
        </p:txBody>
      </p: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783E48D1-BFE7-498D-8564-8E3E3DF120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5321546"/>
              </p:ext>
            </p:extLst>
          </p:nvPr>
        </p:nvGraphicFramePr>
        <p:xfrm>
          <a:off x="1524000" y="1244857"/>
          <a:ext cx="5557283" cy="5336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7"/>
          <p:cNvPicPr>
            <a:picLocks noChangeAspect="1" noChangeArrowheads="1"/>
          </p:cNvPicPr>
          <p:nvPr/>
        </p:nvPicPr>
        <p:blipFill>
          <a:blip r:embed="rId3"/>
          <a:srcRect l="52332"/>
          <a:stretch>
            <a:fillRect/>
          </a:stretch>
        </p:blipFill>
        <p:spPr bwMode="auto">
          <a:xfrm>
            <a:off x="5257801" y="762000"/>
            <a:ext cx="1317625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3048000" y="180916"/>
            <a:ext cx="6553200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Реализованные инвестиционные проекты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800600" y="2514600"/>
            <a:ext cx="2133600" cy="13843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«МПК Атяшевский» - «Увеличение объемов производства сырокопченых колбас и техническое перевооружение </a:t>
            </a:r>
            <a:r>
              <a:rPr lang="ru-RU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хладообеспечения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предприятия»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543800" y="2590800"/>
            <a:ext cx="2438400" cy="1016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ЗАО «</a:t>
            </a:r>
            <a:r>
              <a:rPr lang="ru-RU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Агро-Козловка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- «Строительство современного </a:t>
            </a:r>
            <a:r>
              <a:rPr lang="ru-RU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свинокомплекса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общей производственной мощностью 1248 тонн свинины в год»</a:t>
            </a:r>
          </a:p>
        </p:txBody>
      </p:sp>
      <p:pic>
        <p:nvPicPr>
          <p:cNvPr id="6" name="Picture 7" descr="ЗАО АГРО КОЗЛОВК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3800" y="838201"/>
            <a:ext cx="2446338" cy="1622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676400" y="2819400"/>
            <a:ext cx="2438400" cy="1016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ОАО «Завод маслодельный «Атяшевский» -</a:t>
            </a:r>
          </a:p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«Модернизация комплекса оборудования для производства сухого обезжиренного молока»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22" name="Picture 2" descr="IMG_144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33600" y="762001"/>
            <a:ext cx="1447800" cy="1890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1676400" y="5867401"/>
            <a:ext cx="2743200" cy="8302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«МАПО «Восток» -</a:t>
            </a:r>
          </a:p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«Внедрение высокоэффективной техники при производстве сахарной свеклы»</a:t>
            </a:r>
          </a:p>
        </p:txBody>
      </p:sp>
      <p:pic>
        <p:nvPicPr>
          <p:cNvPr id="30723" name="Picture 3" descr="МАПО ВОСТОК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05000" y="4130675"/>
            <a:ext cx="2286000" cy="1531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24" name="Picture 4" descr="Атяшево-АГРО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00600" y="4156075"/>
            <a:ext cx="2133600" cy="14239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4495800" y="5775325"/>
            <a:ext cx="2743200" cy="1016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ЗАО «</a:t>
            </a:r>
            <a:r>
              <a:rPr lang="ru-RU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Агро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Атяшево» -</a:t>
            </a:r>
          </a:p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«Реконструкция и новое строительство птицеводческих помещений для выращивания кур-несушек»</a:t>
            </a:r>
          </a:p>
        </p:txBody>
      </p:sp>
      <p:pic>
        <p:nvPicPr>
          <p:cNvPr id="30725" name="Picture 5" descr="_DSC0002 (2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72400" y="4038600"/>
            <a:ext cx="2133600" cy="1658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7391400" y="5791201"/>
            <a:ext cx="2743200" cy="8302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ОАО «Агрофирма Искра» -«Строительство зерносушильного комплекса с емкостями для хранения зерна в 5000 тонн»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3852498" y="-4059832"/>
            <a:ext cx="8208912" cy="2935392"/>
          </a:xfrm>
          <a:effectLst>
            <a:reflection stA="45000" endPos="51000" dist="25400" dir="5400000" sy="-100000" algn="bl" rotWithShape="0"/>
          </a:effectLst>
        </p:spPr>
        <p:txBody>
          <a:bodyPr>
            <a:normAutofit fontScale="92500" lnSpcReduction="20000"/>
          </a:bodyPr>
          <a:lstStyle/>
          <a:p>
            <a:r>
              <a:rPr lang="ru-RU">
                <a:solidFill>
                  <a:srgbClr val="C00000"/>
                </a:solidFill>
              </a:rPr>
              <a:t>Завершены  мероприятия по обустройству площадки под жилую застройку в с. Тетюши объектами инженерной и транспортной инфраструктуры по программе «Устойчивое развитие сельских территорий. Построены: автомобильные дороги и проезды,  сети водоотведения с устройством канализационных насосных станций, сети электроснабжения и электроосвещения, сети газоснабжения. Здесь имеются все коммуникации, чтобы начать строиться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317" y="4687224"/>
            <a:ext cx="2924681" cy="1935860"/>
          </a:xfrm>
          <a:prstGeom prst="rect">
            <a:avLst/>
          </a:prstGeom>
          <a:ln>
            <a:noFill/>
          </a:ln>
          <a:effectLst/>
          <a:scene3d>
            <a:camera prst="perspectiveRelaxedModerately"/>
            <a:lightRig rig="threePt" dir="t"/>
          </a:scene3d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357" y="2903532"/>
            <a:ext cx="3715962" cy="275162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ContrastingRightFacing"/>
            <a:lightRig rig="threePt" dir="t"/>
          </a:scene3d>
        </p:spPr>
      </p:pic>
      <p:sp>
        <p:nvSpPr>
          <p:cNvPr id="6" name="Объект 8"/>
          <p:cNvSpPr txBox="1">
            <a:spLocks/>
          </p:cNvSpPr>
          <p:nvPr/>
        </p:nvSpPr>
        <p:spPr>
          <a:xfrm>
            <a:off x="4004898" y="-3907432"/>
            <a:ext cx="8208912" cy="2935392"/>
          </a:xfrm>
          <a:prstGeom prst="rect">
            <a:avLst/>
          </a:prstGeom>
          <a:effectLst>
            <a:reflection stA="45000" endPos="51000" dist="25400" dir="5400000" sy="-100000" algn="bl" rotWithShape="0"/>
          </a:effectLst>
        </p:spPr>
        <p:txBody>
          <a:bodyPr vert="horz"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7869C9-9E77-4E15-A8C1-ED4419B79C1E}"/>
              </a:ext>
            </a:extLst>
          </p:cNvPr>
          <p:cNvSpPr txBox="1"/>
          <p:nvPr/>
        </p:nvSpPr>
        <p:spPr>
          <a:xfrm rot="10800000" flipV="1">
            <a:off x="1881963" y="855109"/>
            <a:ext cx="8633637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41338" algn="ctr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           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indent="541338"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Завершены мероприятия по благоустройству площадки под жилую застройку в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с.Тетюши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объектами инженерной и транспортной инфраструктуры по программе «Комплексное развитие сельских территорий». Построены: автомобильные дороги и проезды, сети водоотведения с устройством канализационных насосных станций, сети электроснабжения и электроосвещения, сети газоснабжения. Здесь имеются все коммуникации, чтобы начать строиться и жить достойно.</a:t>
            </a:r>
          </a:p>
        </p:txBody>
      </p:sp>
      <p:pic>
        <p:nvPicPr>
          <p:cNvPr id="10" name="Picture 6" descr="C:\Users\User\Desktop\Итоги за 9 мес\Фото\DSC_2109.JPG">
            <a:extLst>
              <a:ext uri="{FF2B5EF4-FFF2-40B4-BE49-F238E27FC236}">
                <a16:creationId xmlns:a16="http://schemas.microsoft.com/office/drawing/2014/main" id="{D1CB0D47-E1DD-4C8C-9754-C7E7227BC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316" y="2664368"/>
            <a:ext cx="2924681" cy="1937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User\Desktop\Итоги за 9 мес\Фото\DSC_0765.JPG">
            <a:extLst>
              <a:ext uri="{FF2B5EF4-FFF2-40B4-BE49-F238E27FC236}">
                <a16:creationId xmlns:a16="http://schemas.microsoft.com/office/drawing/2014/main" id="{7D0328D0-ED72-49DB-987C-A3D5C862DF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997" y="2903531"/>
            <a:ext cx="3414403" cy="2778911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EC7D391-ECB1-4A65-A16F-DCED90D5DE45}"/>
              </a:ext>
            </a:extLst>
          </p:cNvPr>
          <p:cNvSpPr txBox="1"/>
          <p:nvPr/>
        </p:nvSpPr>
        <p:spPr>
          <a:xfrm>
            <a:off x="1881963" y="623455"/>
            <a:ext cx="8633637" cy="36933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Комплексная жилая застройка с. Тетюши на 320 домов</a:t>
            </a:r>
          </a:p>
        </p:txBody>
      </p:sp>
    </p:spTree>
    <p:extLst>
      <p:ext uri="{BB962C8B-B14F-4D97-AF65-F5344CB8AC3E}">
        <p14:creationId xmlns:p14="http://schemas.microsoft.com/office/powerpoint/2010/main" val="33754285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1113AA-842E-439E-B376-C827D4B81C9C}"/>
              </a:ext>
            </a:extLst>
          </p:cNvPr>
          <p:cNvSpPr txBox="1"/>
          <p:nvPr/>
        </p:nvSpPr>
        <p:spPr>
          <a:xfrm>
            <a:off x="1779181" y="69620"/>
            <a:ext cx="8873579" cy="646331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Реализация проекта комплексного развития сельских территорий –</a:t>
            </a:r>
          </a:p>
          <a:p>
            <a:pPr algn="ctr"/>
            <a:r>
              <a:rPr lang="ru-RU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строительство социального центра в с. </a:t>
            </a:r>
            <a:r>
              <a:rPr lang="ru-RU" b="1" dirty="0" err="1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Батушево</a:t>
            </a:r>
            <a:r>
              <a:rPr lang="ru-RU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 Атяшевского района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E87FFF-3799-4D7C-98D1-33F0D1C5F834}"/>
              </a:ext>
            </a:extLst>
          </p:cNvPr>
          <p:cNvSpPr txBox="1"/>
          <p:nvPr/>
        </p:nvSpPr>
        <p:spPr>
          <a:xfrm rot="10800000" flipV="1">
            <a:off x="594358" y="912577"/>
            <a:ext cx="112585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41338"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В рамках реализации подпрограммы «Создание и развитие инфраструктуры на сельских территориях» муниципальной программы «Комплексное развитие сельских территорий Атяшевского муниципального района» планируется в ноябре 2021 года завершение строительства социального центра в с.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Батушево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. Общая стоимость проекта 106,8 млн. рублей. 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09B5830-31D6-4A9F-B12F-C8C871F63B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460" y="1940201"/>
            <a:ext cx="9726930" cy="480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9513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FBCD8F-3ED6-418B-8D69-AE30F26BD6CD}"/>
              </a:ext>
            </a:extLst>
          </p:cNvPr>
          <p:cNvSpPr txBox="1"/>
          <p:nvPr/>
        </p:nvSpPr>
        <p:spPr>
          <a:xfrm>
            <a:off x="1025611" y="1569308"/>
            <a:ext cx="105773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• Строительство социального центра в с.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Батушево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 Атяшевского сельского поселения;</a:t>
            </a:r>
            <a:endParaRPr lang="ru-RU" sz="1600" dirty="0">
              <a:solidFill>
                <a:schemeClr val="accent1">
                  <a:lumMod val="50000"/>
                </a:schemeClr>
              </a:solidFill>
              <a:effectLst/>
              <a:latin typeface="PF Square Sans Pro" panose="02000506040000020004"/>
              <a:ea typeface="Calibri" panose="020F0502020204030204" pitchFamily="34" charset="0"/>
              <a:cs typeface="PF Square Sans Pro" panose="02000506040000020004"/>
            </a:endParaRP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• Строительство водопроводной сети от водозабора до п.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Птицесовхоз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 "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Сараст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";</a:t>
            </a:r>
            <a:endParaRPr lang="ru-RU" sz="1600" dirty="0">
              <a:solidFill>
                <a:schemeClr val="accent1">
                  <a:lumMod val="50000"/>
                </a:schemeClr>
              </a:solidFill>
              <a:effectLst/>
              <a:latin typeface="PF Square Sans Pro" panose="02000506040000020004"/>
              <a:ea typeface="Calibri" panose="020F0502020204030204" pitchFamily="34" charset="0"/>
              <a:cs typeface="PF Square Sans Pro" panose="02000506040000020004"/>
            </a:endParaRP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• Реконструкция автомобильной дороги по ул. Октябрьская в д. М. Дубровки, обеспечивающей подъезд к МТФ ООО «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Сабанчеевское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»;</a:t>
            </a:r>
            <a:endParaRPr lang="ru-RU" sz="1600" dirty="0">
              <a:solidFill>
                <a:schemeClr val="accent1">
                  <a:lumMod val="50000"/>
                </a:schemeClr>
              </a:solidFill>
              <a:effectLst/>
              <a:latin typeface="PF Square Sans Pro" panose="02000506040000020004"/>
              <a:ea typeface="Calibri" panose="020F0502020204030204" pitchFamily="34" charset="0"/>
              <a:cs typeface="PF Square Sans Pro" panose="02000506040000020004"/>
            </a:endParaRP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• ООО «МАПО «Восток» - «Комплекс по очистке и сушке зерна»;</a:t>
            </a:r>
            <a:endParaRPr lang="ru-RU" sz="1600" dirty="0">
              <a:solidFill>
                <a:schemeClr val="accent1">
                  <a:lumMod val="50000"/>
                </a:schemeClr>
              </a:solidFill>
              <a:effectLst/>
              <a:latin typeface="PF Square Sans Pro" panose="02000506040000020004"/>
              <a:ea typeface="Calibri" panose="020F0502020204030204" pitchFamily="34" charset="0"/>
              <a:cs typeface="PF Square Sans Pro" panose="02000506040000020004"/>
            </a:endParaRP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• Строительство плавательного бассейна в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рп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.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 Атяшево;</a:t>
            </a:r>
            <a:endParaRPr lang="ru-RU" sz="1600" dirty="0">
              <a:solidFill>
                <a:schemeClr val="accent1">
                  <a:lumMod val="50000"/>
                </a:schemeClr>
              </a:solidFill>
              <a:effectLst/>
              <a:latin typeface="PF Square Sans Pro" panose="02000506040000020004"/>
              <a:ea typeface="Calibri" panose="020F0502020204030204" pitchFamily="34" charset="0"/>
              <a:cs typeface="PF Square Sans Pro" panose="02000506040000020004"/>
            </a:endParaRP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• Строительство сетей водоснабжения в с. Атяшево Атяшевского сельского поселения;</a:t>
            </a:r>
            <a:endParaRPr lang="ru-RU" sz="1600" dirty="0">
              <a:solidFill>
                <a:schemeClr val="accent1">
                  <a:lumMod val="50000"/>
                </a:schemeClr>
              </a:solidFill>
              <a:effectLst/>
              <a:latin typeface="PF Square Sans Pro" panose="02000506040000020004"/>
              <a:ea typeface="Calibri" panose="020F0502020204030204" pitchFamily="34" charset="0"/>
              <a:cs typeface="PF Square Sans Pro" panose="02000506040000020004"/>
            </a:endParaRP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• Строительство спортивной площадки в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рп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.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 Атяшево;</a:t>
            </a:r>
            <a:endParaRPr lang="ru-RU" sz="1600" dirty="0">
              <a:solidFill>
                <a:schemeClr val="accent1">
                  <a:lumMod val="50000"/>
                </a:schemeClr>
              </a:solidFill>
              <a:effectLst/>
              <a:latin typeface="PF Square Sans Pro" panose="02000506040000020004"/>
              <a:ea typeface="Calibri" panose="020F0502020204030204" pitchFamily="34" charset="0"/>
              <a:cs typeface="PF Square Sans Pro" panose="02000506040000020004"/>
            </a:endParaRPr>
          </a:p>
          <a:p>
            <a:pPr algn="just">
              <a:tabLst>
                <a:tab pos="84138" algn="l"/>
              </a:tabLst>
            </a:pP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• Строительство автомойки или иных объектов придорожного сервиса (кафе, автосалона, объектов бытового обслуживания) 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(свободная инвестиционная ниша)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;</a:t>
            </a:r>
            <a:endParaRPr lang="ru-RU" sz="1600" dirty="0">
              <a:solidFill>
                <a:schemeClr val="accent1">
                  <a:lumMod val="50000"/>
                </a:schemeClr>
              </a:solidFill>
              <a:effectLst/>
              <a:latin typeface="PF Square Sans Pro" panose="02000506040000020004"/>
              <a:ea typeface="Calibri" panose="020F0502020204030204" pitchFamily="34" charset="0"/>
              <a:cs typeface="PF Square Sans Pro" panose="02000506040000020004"/>
            </a:endParaRP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• Строительство объектов пищевой и перерабатывающей промышленности (предположительно цех по переработке картофеля по технологии безотходного производства). При заинтересованности инвестора целевое назначение участка может быть пересмотрено 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(свободная инвестиционная ниша)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;</a:t>
            </a:r>
            <a:endParaRPr lang="ru-RU" sz="1600" dirty="0">
              <a:solidFill>
                <a:schemeClr val="accent1">
                  <a:lumMod val="50000"/>
                </a:schemeClr>
              </a:solidFill>
              <a:effectLst/>
              <a:latin typeface="PF Square Sans Pro" panose="02000506040000020004"/>
              <a:ea typeface="Calibri" panose="020F0502020204030204" pitchFamily="34" charset="0"/>
              <a:cs typeface="PF Square Sans Pro" panose="02000506040000020004"/>
            </a:endParaRP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• Строительство комбикормового завода 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(свободная инвестиционная ниша)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F Square Sans Pro" panose="02000506040000020004"/>
              </a:rPr>
              <a:t>.</a:t>
            </a:r>
            <a:endParaRPr lang="ru-RU" sz="1600" dirty="0">
              <a:solidFill>
                <a:schemeClr val="accent1">
                  <a:lumMod val="50000"/>
                </a:schemeClr>
              </a:solidFill>
              <a:effectLst/>
              <a:latin typeface="PF Square Sans Pro" panose="02000506040000020004"/>
              <a:ea typeface="Calibri" panose="020F0502020204030204" pitchFamily="34" charset="0"/>
              <a:cs typeface="PF Square Sans Pro" panose="020005060400000200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633434-91E1-45B6-8C5B-494B46F49F5F}"/>
              </a:ext>
            </a:extLst>
          </p:cNvPr>
          <p:cNvSpPr txBox="1"/>
          <p:nvPr/>
        </p:nvSpPr>
        <p:spPr>
          <a:xfrm>
            <a:off x="6096000" y="8773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8DFF75-A9C4-483E-B324-E979753487DF}"/>
              </a:ext>
            </a:extLst>
          </p:cNvPr>
          <p:cNvSpPr txBox="1"/>
          <p:nvPr/>
        </p:nvSpPr>
        <p:spPr>
          <a:xfrm>
            <a:off x="1100326" y="877330"/>
            <a:ext cx="10206105" cy="40011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Планируемые к реализации инвестиционные проекты</a:t>
            </a:r>
          </a:p>
        </p:txBody>
      </p:sp>
    </p:spTree>
    <p:extLst>
      <p:ext uri="{BB962C8B-B14F-4D97-AF65-F5344CB8AC3E}">
        <p14:creationId xmlns:p14="http://schemas.microsoft.com/office/powerpoint/2010/main" val="34328242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Таблица 13">
            <a:extLst>
              <a:ext uri="{FF2B5EF4-FFF2-40B4-BE49-F238E27FC236}">
                <a16:creationId xmlns:a16="http://schemas.microsoft.com/office/drawing/2014/main" id="{70F8297A-B109-4C03-B781-840457AD84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9649573"/>
              </p:ext>
            </p:extLst>
          </p:nvPr>
        </p:nvGraphicFramePr>
        <p:xfrm>
          <a:off x="1664078" y="1371600"/>
          <a:ext cx="9071810" cy="4894867"/>
        </p:xfrm>
        <a:graphic>
          <a:graphicData uri="http://schemas.openxmlformats.org/drawingml/2006/table">
            <a:tbl>
              <a:tblPr firstRow="1" firstCol="1" bandRow="1"/>
              <a:tblGrid>
                <a:gridCol w="450158">
                  <a:extLst>
                    <a:ext uri="{9D8B030D-6E8A-4147-A177-3AD203B41FA5}">
                      <a16:colId xmlns:a16="http://schemas.microsoft.com/office/drawing/2014/main" val="1952429913"/>
                    </a:ext>
                  </a:extLst>
                </a:gridCol>
                <a:gridCol w="2255065">
                  <a:extLst>
                    <a:ext uri="{9D8B030D-6E8A-4147-A177-3AD203B41FA5}">
                      <a16:colId xmlns:a16="http://schemas.microsoft.com/office/drawing/2014/main" val="1611597375"/>
                    </a:ext>
                  </a:extLst>
                </a:gridCol>
                <a:gridCol w="1381794">
                  <a:extLst>
                    <a:ext uri="{9D8B030D-6E8A-4147-A177-3AD203B41FA5}">
                      <a16:colId xmlns:a16="http://schemas.microsoft.com/office/drawing/2014/main" val="638483439"/>
                    </a:ext>
                  </a:extLst>
                </a:gridCol>
                <a:gridCol w="1138079">
                  <a:extLst>
                    <a:ext uri="{9D8B030D-6E8A-4147-A177-3AD203B41FA5}">
                      <a16:colId xmlns:a16="http://schemas.microsoft.com/office/drawing/2014/main" val="3845537622"/>
                    </a:ext>
                  </a:extLst>
                </a:gridCol>
                <a:gridCol w="1857391">
                  <a:extLst>
                    <a:ext uri="{9D8B030D-6E8A-4147-A177-3AD203B41FA5}">
                      <a16:colId xmlns:a16="http://schemas.microsoft.com/office/drawing/2014/main" val="1422992697"/>
                    </a:ext>
                  </a:extLst>
                </a:gridCol>
                <a:gridCol w="1989323">
                  <a:extLst>
                    <a:ext uri="{9D8B030D-6E8A-4147-A177-3AD203B41FA5}">
                      <a16:colId xmlns:a16="http://schemas.microsoft.com/office/drawing/2014/main" val="3505758515"/>
                    </a:ext>
                  </a:extLst>
                </a:gridCol>
              </a:tblGrid>
              <a:tr h="491309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Адрес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Категория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Площадь, </a:t>
                      </a:r>
                      <a:r>
                        <a:rPr lang="ru-RU" sz="1100" b="1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свободная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 разрешенного использования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2093148"/>
                  </a:ext>
                </a:extLst>
              </a:tr>
              <a:tr h="414311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Дюрьки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ул. Горького, д.1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браунфилд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4000 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756,4 кв.м.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3888683"/>
                  </a:ext>
                </a:extLst>
              </a:tr>
              <a:tr h="491309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100" b="1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Ушаковка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ул. Фрунзе, д.28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браунфилд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2200 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532 кв.м.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ведения личного подсобного хозяйства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0523907"/>
                  </a:ext>
                </a:extLst>
              </a:tr>
              <a:tr h="414311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100" b="1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Селищи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ул. Ленинская, д.71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браунфилд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4500 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708,03 кв.м.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5232998"/>
                  </a:ext>
                </a:extLst>
              </a:tr>
              <a:tr h="414311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Сосуновка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ул. Советская, д.32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браунфилд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8000 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650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9221582"/>
                  </a:ext>
                </a:extLst>
              </a:tr>
              <a:tr h="414311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100" b="1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Андреевка, ул. Титова, д.17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браунфилд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8500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339,3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205510"/>
                  </a:ext>
                </a:extLst>
              </a:tr>
              <a:tr h="414311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100" b="1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Каменка, ул. Молодежная, д.11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браунфилд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2400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465,5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8831808"/>
                  </a:ext>
                </a:extLst>
              </a:tr>
              <a:tr h="414311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100" b="1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Капасово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ул. Центральная, д.72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браунфилд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7400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1775,7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5218740"/>
                  </a:ext>
                </a:extLst>
              </a:tr>
              <a:tr h="414311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100" b="1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Челпаново, ул. Центральная, д.5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браунфилд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10040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1241,9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 определен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8044870"/>
                  </a:ext>
                </a:extLst>
              </a:tr>
              <a:tr h="520763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с. Ахматово, ул. Ленина, д.87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браунфилд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9400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Площадь здания – 1280,1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общественно-деловых целей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5199741"/>
                  </a:ext>
                </a:extLst>
              </a:tr>
              <a:tr h="491309"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РМ, Атяшевский район, </a:t>
                      </a:r>
                      <a:r>
                        <a:rPr lang="ru-RU" sz="1100" b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рп</a:t>
                      </a: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Атяшево, ул. Гражданская, д.2Г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браунфилд</a:t>
                      </a:r>
                      <a:endParaRPr lang="ru-RU" sz="1100" b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ctr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10000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39700" algn="l">
                        <a:lnSpc>
                          <a:spcPts val="1585"/>
                        </a:lnSpc>
                        <a:spcBef>
                          <a:spcPts val="3300"/>
                        </a:spcBef>
                        <a:spcAft>
                          <a:spcPts val="1890"/>
                        </a:spcAft>
                      </a:pPr>
                      <a:r>
                        <a:rPr lang="ru-RU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Для общественно-делового назначения</a:t>
                      </a:r>
                      <a:endParaRPr lang="ru-RU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528" marR="425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465894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DEB151D-2369-4265-8AFE-6C10BE351AF9}"/>
              </a:ext>
            </a:extLst>
          </p:cNvPr>
          <p:cNvSpPr txBox="1"/>
          <p:nvPr/>
        </p:nvSpPr>
        <p:spPr>
          <a:xfrm rot="10800000" flipV="1">
            <a:off x="1167062" y="697832"/>
            <a:ext cx="10142621" cy="40011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Свободные инвестиционные площадки</a:t>
            </a:r>
          </a:p>
        </p:txBody>
      </p:sp>
    </p:spTree>
    <p:extLst>
      <p:ext uri="{BB962C8B-B14F-4D97-AF65-F5344CB8AC3E}">
        <p14:creationId xmlns:p14="http://schemas.microsoft.com/office/powerpoint/2010/main" val="38156160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3B25552C-28D7-44D1-8CB5-05CC985E806E}" type="slidenum">
              <a:rPr lang="ru-RU" altLang="ru-RU" smtClean="0"/>
              <a:pPr>
                <a:defRPr/>
              </a:pPr>
              <a:t>31</a:t>
            </a:fld>
            <a:endParaRPr lang="ru-RU" altLang="ru-RU"/>
          </a:p>
        </p:txBody>
      </p:sp>
      <p:sp>
        <p:nvSpPr>
          <p:cNvPr id="15" name="Rectangle 3">
            <a:extLst>
              <a:ext uri="{FF2B5EF4-FFF2-40B4-BE49-F238E27FC236}">
                <a16:creationId xmlns:a16="http://schemas.microsoft.com/office/drawing/2014/main" id="{479ED82F-477D-4A17-8EED-152EA0E0EC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2773" y="295808"/>
            <a:ext cx="9565060" cy="400110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  <a:cs typeface="Arial" pitchFamily="34" charset="0"/>
              </a:rPr>
              <a:t>Дополнительно определены 3 новые  инвестиционные площадки: 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7ED9C976-916F-4A17-B676-8F9DF18867D0}"/>
              </a:ext>
            </a:extLst>
          </p:cNvPr>
          <p:cNvSpPr txBox="1"/>
          <p:nvPr/>
        </p:nvSpPr>
        <p:spPr>
          <a:xfrm>
            <a:off x="599471" y="1122721"/>
            <a:ext cx="84169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Инвестиционная площадка №1  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общей площадью 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77385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кв.м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., под 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строительство комбикормового завода</a:t>
            </a:r>
            <a:endParaRPr lang="ru-RU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172" name="Рисунок 12" descr="C:\Users\Пользователь\Desktop\269.jpg">
            <a:extLst>
              <a:ext uri="{FF2B5EF4-FFF2-40B4-BE49-F238E27FC236}">
                <a16:creationId xmlns:a16="http://schemas.microsoft.com/office/drawing/2014/main" id="{3535BF3D-A8E8-4D31-A6F2-E76BAABC5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73" y="1645941"/>
            <a:ext cx="3106181" cy="1467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209A784-C60D-4EC2-8FCE-DC82B94D7A03}"/>
              </a:ext>
            </a:extLst>
          </p:cNvPr>
          <p:cNvSpPr txBox="1"/>
          <p:nvPr/>
        </p:nvSpPr>
        <p:spPr>
          <a:xfrm>
            <a:off x="3877938" y="1690797"/>
            <a:ext cx="3525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t>Планируемый объем производства: 400 тысяч тонн в год производство комбикормов, мощность 140 тыс. тонн единовременного  хранения.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4F7BD042-6D35-4F9D-93B8-0C88ADDDA397}"/>
              </a:ext>
            </a:extLst>
          </p:cNvPr>
          <p:cNvSpPr txBox="1"/>
          <p:nvPr/>
        </p:nvSpPr>
        <p:spPr>
          <a:xfrm rot="10800000" flipV="1">
            <a:off x="599472" y="3393022"/>
            <a:ext cx="472628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Инвестиционная площадка №2  общей площадью 2064 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кв.м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., под строительство автомойки, кафе, автосалона, объектов бытового обслуживания </a:t>
            </a:r>
          </a:p>
        </p:txBody>
      </p:sp>
      <p:pic>
        <p:nvPicPr>
          <p:cNvPr id="7173" name="Рисунок 1" descr="C:\мчс\Новая папка\aa7aff2771343acfd3d20b601d88ba2d.jpg">
            <a:extLst>
              <a:ext uri="{FF2B5EF4-FFF2-40B4-BE49-F238E27FC236}">
                <a16:creationId xmlns:a16="http://schemas.microsoft.com/office/drawing/2014/main" id="{068466EB-EA5E-45A7-8FBF-66CFA6A30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75" y="4245199"/>
            <a:ext cx="3597275" cy="2096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" name="TextBox 96">
            <a:extLst>
              <a:ext uri="{FF2B5EF4-FFF2-40B4-BE49-F238E27FC236}">
                <a16:creationId xmlns:a16="http://schemas.microsoft.com/office/drawing/2014/main" id="{D5A91DEF-1FCE-49D4-8BE9-904B13222E02}"/>
              </a:ext>
            </a:extLst>
          </p:cNvPr>
          <p:cNvSpPr txBox="1"/>
          <p:nvPr/>
        </p:nvSpPr>
        <p:spPr>
          <a:xfrm rot="10800000" flipV="1">
            <a:off x="4241455" y="4463197"/>
            <a:ext cx="26041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0" i="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В 50 метрах от площадки проходит автомобильная дорога регионального значения с</a:t>
            </a:r>
            <a:r>
              <a:rPr lang="ru-RU" sz="1200" b="1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сообщением г. Саранск – г. Чебоксары, с загруженностью до 5000 ед. автотранспорта в сутки.</a:t>
            </a:r>
            <a:endParaRPr lang="ru-RU" sz="1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3448DCB7-1A2C-4640-8D15-AB4D87BE1390}"/>
              </a:ext>
            </a:extLst>
          </p:cNvPr>
          <p:cNvSpPr txBox="1"/>
          <p:nvPr/>
        </p:nvSpPr>
        <p:spPr>
          <a:xfrm>
            <a:off x="6866241" y="3441539"/>
            <a:ext cx="51074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39700" algn="l">
              <a:lnSpc>
                <a:spcPts val="1585"/>
              </a:lnSpc>
              <a:spcBef>
                <a:spcPts val="3300"/>
              </a:spcBef>
              <a:spcAft>
                <a:spcPts val="1890"/>
              </a:spcAft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Инвестиционная площадка №3  общей площадью 37500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кв.м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., под строительство цеха по переработке картофеля по технологии безотходного производства</a:t>
            </a:r>
          </a:p>
        </p:txBody>
      </p:sp>
      <p:pic>
        <p:nvPicPr>
          <p:cNvPr id="7174" name="Рисунок 2" descr="C:\Users\Admin\Desktop\Безымянный.jpg">
            <a:extLst>
              <a:ext uri="{FF2B5EF4-FFF2-40B4-BE49-F238E27FC236}">
                <a16:creationId xmlns:a16="http://schemas.microsoft.com/office/drawing/2014/main" id="{AA6918F5-977E-4386-B0B3-166E3A0C5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7381" y="4245198"/>
            <a:ext cx="3246437" cy="2096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" name="TextBox 101">
            <a:extLst>
              <a:ext uri="{FF2B5EF4-FFF2-40B4-BE49-F238E27FC236}">
                <a16:creationId xmlns:a16="http://schemas.microsoft.com/office/drawing/2014/main" id="{69A60DC9-EC08-46A4-A23E-7FFA26A4EC29}"/>
              </a:ext>
            </a:extLst>
          </p:cNvPr>
          <p:cNvSpPr txBox="1"/>
          <p:nvPr/>
        </p:nvSpPr>
        <p:spPr>
          <a:xfrm rot="10800000" flipH="1" flipV="1">
            <a:off x="10233818" y="4359386"/>
            <a:ext cx="146802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Планируемый объем производства 1007 тонн в год.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61811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FA876610-4008-4805-8FB2-E916474FF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320" y="165965"/>
            <a:ext cx="10515600" cy="1325563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Дом. Счастье. Атяшево</a:t>
            </a:r>
            <a:r>
              <a:rPr lang="ru-RU" b="1" i="1" dirty="0">
                <a:solidFill>
                  <a:srgbClr val="FF0000"/>
                </a:solidFill>
              </a:rPr>
              <a:t>.</a:t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id="{7C9EDB3A-B463-4CB6-B35F-8A3E51F9048A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6366">
            <a:off x="138559" y="1254598"/>
            <a:ext cx="3756932" cy="2504621"/>
          </a:xfr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6E298B7-63BF-4CC7-B601-0BFECCE4F5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29256">
            <a:off x="8181864" y="1274965"/>
            <a:ext cx="3695834" cy="246388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E6622DD-E86F-467E-81C8-FF4432CEE2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67" y="4737186"/>
            <a:ext cx="4508045" cy="1900010"/>
          </a:xfrm>
          <a:prstGeom prst="rect">
            <a:avLst/>
          </a:prstGeom>
        </p:spPr>
      </p:pic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117295F6-5D6A-42BA-8C63-9B4242382CA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8931">
            <a:off x="474179" y="4246419"/>
            <a:ext cx="3586480" cy="2376043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7E8E5D-25D5-46F5-894C-586B88214A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0506">
            <a:off x="8084258" y="4141308"/>
            <a:ext cx="3663329" cy="259772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CDEE225-5A03-4611-B4F3-DB0335709D62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409" y="1068475"/>
            <a:ext cx="4918363" cy="36127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53179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016583-BBE6-4713-B0C7-68FEF6A01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3050" y="441829"/>
            <a:ext cx="8332621" cy="1325563"/>
          </a:xfrm>
        </p:spPr>
        <p:txBody>
          <a:bodyPr>
            <a:normAutofit fontScale="90000"/>
          </a:bodyPr>
          <a:lstStyle/>
          <a:p>
            <a:pPr algn="ctr"/>
            <a:br>
              <a:rPr lang="ru-RU" dirty="0">
                <a:latin typeface="Times New Roman" panose="02020603050405020304" pitchFamily="18" charset="0"/>
              </a:rPr>
            </a:b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ПРИГЛАШАЕМ ИНВЕСТОРОВ К СОТРУДНИЧЕСТВУ!</a:t>
            </a:r>
            <a:br>
              <a:rPr lang="ru-RU" sz="3600" b="1" dirty="0">
                <a:solidFill>
                  <a:srgbClr val="FF0000"/>
                </a:solidFill>
              </a:rPr>
            </a:b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1AE63D-F5C3-45C6-910E-EA135E56A307}"/>
              </a:ext>
            </a:extLst>
          </p:cNvPr>
          <p:cNvSpPr txBox="1"/>
          <p:nvPr/>
        </p:nvSpPr>
        <p:spPr>
          <a:xfrm>
            <a:off x="3413051" y="1908706"/>
            <a:ext cx="8332621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АТЯШЕВСКОМ РАЙОНЕ ЕСТЬ РЕСУРСЫ ДЛЯ МАСШТАБНЫХ ИНВЕСТИЦИЙ, ГДЕ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ИНВЕСТОР МОЖЕТ ПРЕУМНОЖИТЬ СВОЙ КАПИТАЛ БЕЗ РИСКА.</a:t>
            </a:r>
          </a:p>
          <a:p>
            <a:pPr algn="just"/>
            <a:endParaRPr lang="ru-RU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sz="18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ru-RU" sz="18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60363" algn="just"/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Реа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лизация имеющегося инвестиционного потенциала позволит многократно увеличить объемы производства продукции, создать  новые рабочие места, значительно повысить уровень жизни населения района. </a:t>
            </a:r>
          </a:p>
        </p:txBody>
      </p:sp>
      <p:pic>
        <p:nvPicPr>
          <p:cNvPr id="9" name="Рисунок 1" descr="http://novostikratko.ru/wp-content/uploads/2016/05/30/v-mordovii-naznachen-ispolnyayuschij-oby_3.jpg">
            <a:extLst>
              <a:ext uri="{FF2B5EF4-FFF2-40B4-BE49-F238E27FC236}">
                <a16:creationId xmlns:a16="http://schemas.microsoft.com/office/drawing/2014/main" id="{FD13F227-4184-4F84-9DC8-88743ADD004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82" r="18898"/>
          <a:stretch>
            <a:fillRect/>
          </a:stretch>
        </p:blipFill>
        <p:spPr bwMode="auto">
          <a:xfrm>
            <a:off x="292091" y="1084490"/>
            <a:ext cx="3010927" cy="3297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Объект 10">
            <a:extLst>
              <a:ext uri="{FF2B5EF4-FFF2-40B4-BE49-F238E27FC236}">
                <a16:creationId xmlns:a16="http://schemas.microsoft.com/office/drawing/2014/main" id="{756ED84D-BC1D-424D-99E1-1A2CBB51B9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957" y="2733182"/>
            <a:ext cx="4541061" cy="17530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52FCA27-1C73-4226-87FA-1C12347B1A57}"/>
              </a:ext>
            </a:extLst>
          </p:cNvPr>
          <p:cNvSpPr txBox="1"/>
          <p:nvPr/>
        </p:nvSpPr>
        <p:spPr>
          <a:xfrm>
            <a:off x="244285" y="4395787"/>
            <a:ext cx="3242115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Глава Атяшевского муниципального района В.Г. Прокин</a:t>
            </a:r>
          </a:p>
          <a:p>
            <a:endParaRPr lang="ru-RU" sz="1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431800, Республика Мордовия, Атяшевский район, </a:t>
            </a:r>
            <a:r>
              <a:rPr lang="ru-RU" sz="14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Атяшево, ул. Центральная, 8. </a:t>
            </a:r>
            <a:endParaRPr lang="en-US" sz="1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+7 (83434) 2-30-55; 2-30-38 (приёмная)</a:t>
            </a:r>
            <a:endParaRPr lang="en-US" sz="1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Факс: +7 (83434) 2-16-37,</a:t>
            </a:r>
            <a:r>
              <a:rPr lang="en-US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atadm2@moris.ru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400" dirty="0"/>
              <a:t>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43253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Key_figures_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1405</TotalTime>
  <Words>3031</Words>
  <Application>Microsoft Office PowerPoint</Application>
  <PresentationFormat>Широкоэкранный</PresentationFormat>
  <Paragraphs>273</Paragraphs>
  <Slides>33</Slides>
  <Notes>30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4" baseType="lpstr">
      <vt:lpstr>Arial</vt:lpstr>
      <vt:lpstr>Calibri</vt:lpstr>
      <vt:lpstr>Calibri Light</vt:lpstr>
      <vt:lpstr>Cambria</vt:lpstr>
      <vt:lpstr>Century Schoolbook</vt:lpstr>
      <vt:lpstr>Franklin Gothic Book</vt:lpstr>
      <vt:lpstr>PF Square Sans Pro</vt:lpstr>
      <vt:lpstr>Segoe UI</vt:lpstr>
      <vt:lpstr>Times New Roman</vt:lpstr>
      <vt:lpstr>Wingdings 2</vt:lpstr>
      <vt:lpstr>Тема Office</vt:lpstr>
      <vt:lpstr>Презентация PowerPoint</vt:lpstr>
      <vt:lpstr>Атяшевский район – место для бизнеса, работы и жизни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районе функционирует 8 общеобразовательных учреждений, 3 дошкольных учреждения с 9 обособленными структурными подразделениями, 2 учреждения дополнительного образования. В школах обучается более1300 детей,    463 воспитанника посещают детские сады, 73 % детей в возрасте от 5 до 18 лет охвачены дополнительным образованием.</vt:lpstr>
      <vt:lpstr>Презентация PowerPoint</vt:lpstr>
      <vt:lpstr>Презентация PowerPoint</vt:lpstr>
      <vt:lpstr>Физическая культура и спорт</vt:lpstr>
      <vt:lpstr>       </vt:lpstr>
      <vt:lpstr>Презентация PowerPoint</vt:lpstr>
      <vt:lpstr>  Участие в нацпроекте «Жилье и городская среда»  В 2020 году благоустроена общественная территория Комсомольского парка в рп. Атяшево</vt:lpstr>
      <vt:lpstr>Презентация PowerPoint</vt:lpstr>
      <vt:lpstr>Презентация PowerPoint</vt:lpstr>
      <vt:lpstr>Строительство ФАПов  в рамках  национального  проекта «Здравоохранение» помогает развитию медицинской помощи в удалённых селах  </vt:lpstr>
      <vt:lpstr>                                Президентский грант – проекты победители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Дом. Счастье. Атяшево. </vt:lpstr>
      <vt:lpstr> ПРИГЛАШАЕМ ИНВЕСТОРОВ К СОТРУДНИЧЕСТВУ!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258</cp:revision>
  <cp:lastPrinted>2021-05-12T09:30:45Z</cp:lastPrinted>
  <dcterms:created xsi:type="dcterms:W3CDTF">2021-05-03T06:15:16Z</dcterms:created>
  <dcterms:modified xsi:type="dcterms:W3CDTF">2021-10-27T07:43:22Z</dcterms:modified>
</cp:coreProperties>
</file>