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0" r:id="rId4"/>
    <p:sldId id="265" r:id="rId5"/>
    <p:sldId id="269" r:id="rId6"/>
    <p:sldId id="271" r:id="rId7"/>
    <p:sldId id="261" r:id="rId8"/>
    <p:sldId id="262" r:id="rId9"/>
    <p:sldId id="263" r:id="rId10"/>
    <p:sldId id="267" r:id="rId11"/>
    <p:sldId id="264" r:id="rId12"/>
    <p:sldId id="266" r:id="rId13"/>
    <p:sldId id="270" r:id="rId14"/>
    <p:sldId id="273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1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204DF3A-132E-43F5-BDB4-C81562C37BCF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1FD8870-6923-49B0-8880-957F39D50D2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D42A9F-5AB8-440D-B434-46042BED9E4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BAA2F8-0909-45E7-B216-60A43C2097B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FACA0C-F9DD-4595-A845-3690E46A752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ACEED-DA4D-415F-BF16-3853F8AA9C6D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FA760-D880-40F9-953E-65742D9CC4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55661-9866-4C31-AC80-CAF647A9F662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83B47-85FC-4F63-AD2F-94C18832BCD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72C2C-56BE-4F94-80A9-634FB1BEDCBE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5039E-EB01-4223-8081-89F06F0AA33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D408A-BEE7-4789-BEF6-F08D4A000312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96079-B732-4D47-A4DC-856B2B86ED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9A40F-4BBF-433F-B59B-0D0567ED00D8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27D1-7FDE-421A-8FCF-2200F263E6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452F6-25BC-43CA-877A-E01367F04A0D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307AE-A091-4CC6-878C-0DCFA351041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4E840-AC49-451D-9E2B-F55D922B81DF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A4421-9233-4865-8E3B-FA7AE77A3B8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5FB6C-DF90-4AE9-9314-05FEB6BC13B3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83945-1DC8-4DE9-9C2D-B104AF7059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59EC4-5B88-4A00-8DDA-8E1C1623E6B5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4F3DE-6096-4595-99C3-9313A6207A9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55F9A-8775-422A-B601-37850AED14F3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142E2-ED7C-4D98-941D-817D9607B03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555D2-05DF-435C-BF8C-A1F00A929012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ED4FF-24E7-476F-85B3-4800B6B1265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98D2E2-B262-4CED-93E6-0C14FEA17485}" type="datetimeFigureOut">
              <a:rPr lang="ru-RU"/>
              <a:pPr>
                <a:defRPr/>
              </a:pPr>
              <a:t>26.01.2022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0531B7-EDBA-42B8-A5B2-64740883E7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polykoba@mail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5" descr="C:\Users\Хеда\Desktop\NHigCjuNM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16632" y="1340768"/>
            <a:ext cx="11449272" cy="14700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Бюджет для граждан</a:t>
            </a:r>
            <a:endParaRPr lang="ru-RU" sz="6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16563"/>
            <a:ext cx="9144000" cy="1341437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Киржеманского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сельского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поселения </a:t>
            </a: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</a:rPr>
              <a:t>Атяшевского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 района на 2022 год и на плановый период 2023 и 2024 годов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14340" name="AutoShape 2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1" name="AutoShape 4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3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23850" y="549275"/>
            <a:ext cx="8569325" cy="1593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altLang="ru-RU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Киржеманского</a:t>
            </a:r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поселения!</a:t>
            </a:r>
            <a:r>
              <a:rPr lang="ru-RU" alt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alt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«Бюджет для граждан» познакомит Вас с основными положениями проекта бюджета нашего поселения на 2022-2024 годы.</a:t>
            </a:r>
            <a:endParaRPr lang="ru-RU" alt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altLang="ru-RU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Киржеманского</a:t>
            </a:r>
            <a:r>
              <a:rPr lang="ru-RU" alt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</a:p>
        </p:txBody>
      </p:sp>
      <p:pic>
        <p:nvPicPr>
          <p:cNvPr id="15363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6125" y="2085975"/>
            <a:ext cx="5184775" cy="473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748464" cy="4339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Бюджет для граждан – это упрощённая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муниципального образования во время бюджетного года и показать формы их возможного взаимодействия с администрацией по вопросам расходования общественных финансов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85728"/>
            <a:ext cx="80108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Что такое «Бюджет для граждан»?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0" y="280988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 бюджета Киржеманского сельского поселения Атяшевского района на 2022 год и на плановый период 2023 и 2024 годов направлен на решение следующих ключевых задач:</a:t>
            </a:r>
            <a:endParaRPr lang="ru-RU" sz="240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188" y="1628775"/>
            <a:ext cx="7812087" cy="48323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эффективности бюджетной политики;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Соответствие финансовых возможностей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</a:rPr>
              <a:t>Киржеманского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сельского поселения ключевым направлениям развития;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роли бюджетной политики для поддержки экономического роста;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прозрачности и открытости бюджетного процесса;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83568" y="980728"/>
            <a:ext cx="7992888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«БЮДЖЕТ» (от старонормандского bougette – кошелек,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  <a:endParaRPr lang="ru-RU" sz="28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4213" y="4797425"/>
            <a:ext cx="3922712" cy="1754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u="sng" dirty="0">
                <a:solidFill>
                  <a:srgbClr val="002060"/>
                </a:solidFill>
              </a:rPr>
              <a:t>ДОХОДЫ </a:t>
            </a:r>
            <a:r>
              <a:rPr lang="ru-RU" b="1" dirty="0">
                <a:solidFill>
                  <a:srgbClr val="002060"/>
                </a:solidFill>
              </a:rPr>
              <a:t>– поступающие в бюджет денежные средства : налоги юридических и физических лиц, административные платежи и сборы, безвозмездные поступления)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825" y="4797425"/>
            <a:ext cx="3779838" cy="1754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u="sng" dirty="0">
                <a:solidFill>
                  <a:srgbClr val="002060"/>
                </a:solidFill>
              </a:rPr>
              <a:t>РАСХОДЫ </a:t>
            </a:r>
            <a:r>
              <a:rPr lang="ru-RU" b="1" dirty="0">
                <a:solidFill>
                  <a:srgbClr val="002060"/>
                </a:solidFill>
              </a:rPr>
              <a:t>– выплачиваемые из бюджета средства (социальные выплаты населению, финансовое обеспечение госучреждений, капитальное строительство и др.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051050" y="4005263"/>
            <a:ext cx="1008063" cy="7921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300788" y="4005263"/>
            <a:ext cx="1079500" cy="7921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0"/>
            <a:ext cx="6010411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</a:rPr>
              <a:t>Понятие «БЮДЖЕТ»</a:t>
            </a:r>
            <a:endParaRPr lang="ru-RU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-324544" y="0"/>
            <a:ext cx="9828584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</a:rPr>
              <a:t>Гражданин, его участие в бюджетном процессе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5625" y="1341438"/>
            <a:ext cx="6048375" cy="6461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Помогает формировать доходную часть бюджета (например, налог на доходы физических лиц)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575" y="5445125"/>
            <a:ext cx="5940425" cy="11985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Получает социальные гарантии - расходная часть бюджета (образование, культура, здравоохранение, социальная поддержка и др.)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355976" y="2924944"/>
            <a:ext cx="3744416" cy="136815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Бюджет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140200" y="2060575"/>
            <a:ext cx="4248150" cy="792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Как налогоплательщик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211638" y="4437063"/>
            <a:ext cx="4392612" cy="863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Как получатель социальных гарантий </a:t>
            </a:r>
            <a:endParaRPr lang="ru-RU" b="1" dirty="0"/>
          </a:p>
        </p:txBody>
      </p:sp>
      <p:pic>
        <p:nvPicPr>
          <p:cNvPr id="2050" name="Picture 2" descr="C:\Users\Хеда\Desktop\tsjr6cNuf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298782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7544" y="260648"/>
            <a:ext cx="8352928" cy="1384995"/>
          </a:xfrm>
          <a:prstGeom prst="rect">
            <a:avLst/>
          </a:prstGeom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Основные параметры бюджета </a:t>
            </a:r>
            <a:r>
              <a:rPr lang="ru-RU" sz="2800" b="1" cap="all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КИРЖЕМАНского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 сельского поселения на 2022-2024 Гг.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(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тыс.руб.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)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  <p:pic>
        <p:nvPicPr>
          <p:cNvPr id="21507" name="Picture 2" descr="C:\Users\Хеда\Desktop\ceUlqJFI8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365625"/>
            <a:ext cx="47529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928662" y="1785926"/>
            <a:ext cx="187064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2022г.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4055,8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- 4165,3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571868" y="1928802"/>
            <a:ext cx="1902957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2023 г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Доходы – 3190,8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Расходы – 3315,8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300192" y="2780928"/>
            <a:ext cx="1870640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2024 г.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b="1" dirty="0"/>
              <a:t>3031,0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</a:t>
            </a:r>
            <a:r>
              <a:rPr lang="ru-RU" b="1" dirty="0"/>
              <a:t>3147,9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3861048"/>
            <a:ext cx="4608512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 3 года дефицит равен 2022г.-109,5; 2023г.-125,0; 2024 г.- 116,9</a:t>
            </a:r>
            <a:endParaRPr lang="ru-RU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ОБЪЕМ ПОСТУПЛЕНИЙ ДОХОДОВ БЮДЖЕТА КИРЖЕМАНСКОГО СЕЛЬСКОГО ПОСЕЛЕНИЯ НА 2022 -2024 годы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00113" y="831850"/>
          <a:ext cx="7239000" cy="60880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433317">
                  <a:extLst>
                    <a:ext uri="{9D8B030D-6E8A-4147-A177-3AD203B41FA5}"/>
                  </a:extLst>
                </a:gridCol>
                <a:gridCol w="893133">
                  <a:extLst>
                    <a:ext uri="{9D8B030D-6E8A-4147-A177-3AD203B41FA5}"/>
                  </a:extLst>
                </a:gridCol>
                <a:gridCol w="1027815">
                  <a:extLst>
                    <a:ext uri="{9D8B030D-6E8A-4147-A177-3AD203B41FA5}"/>
                  </a:extLst>
                </a:gridCol>
                <a:gridCol w="886040">
                  <a:extLst>
                    <a:ext uri="{9D8B030D-6E8A-4147-A177-3AD203B41FA5}"/>
                  </a:extLst>
                </a:gridCol>
              </a:tblGrid>
              <a:tr h="342323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2022 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2023 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2024 г.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4232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НАЛОГОВЫЕ ДОХОДЫ И НЕНАЛОГОВЫЕ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2190,9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2500,8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2337,8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i="1" dirty="0" smtClean="0"/>
                        <a:t>     в том числе</a:t>
                      </a:r>
                      <a:r>
                        <a:rPr lang="ru-RU" sz="1300" dirty="0" smtClean="0"/>
                        <a:t>: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НДФЛ, доходы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226,2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256,2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270,0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товары (работы, услуги), реализуемые на территории РФ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имущество физ.лиц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67,8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67,8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67,8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Единый сельскохозяйственный налог	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18,3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18,3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18,3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611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Земельный налог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1740,0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2020,0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1843,1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Государственная пошлина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138,1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138,1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138,1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Платежи при пользовании природными ресурсами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оказания платных услуг (работ) и компенсации затрат государства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продажи материальных и нематериальных активов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Административные платежи и сборы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50178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Штрафы, санкции, возмещение ущерба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0994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БЕЗВОЗМЕЗДНЫЕ ПЛАТЕЖИ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1864,9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690,0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693,2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0994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ИТОГО</a:t>
                      </a:r>
                      <a:r>
                        <a:rPr lang="ru-RU" sz="1400" b="1" baseline="0" dirty="0" smtClean="0"/>
                        <a:t> (Д</a:t>
                      </a:r>
                      <a:r>
                        <a:rPr lang="ru-RU" sz="1400" b="1" dirty="0" smtClean="0"/>
                        <a:t>ОХОДЫ)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4055,8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3190,8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3031,0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11188" y="333375"/>
            <a:ext cx="8064500" cy="768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 ДОХОДОВ БЮДЖЕТА КИРЖЕМАНСКОГО СЕЛЬСКОГО ПОСЕЛЕНИЯ НА 2022-2024 ГОДЫ (ТЫС.РУБ.)</a:t>
            </a:r>
            <a:endParaRPr lang="ru-RU" sz="2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5" name="Диаграмма 4"/>
          <p:cNvGraphicFramePr>
            <a:graphicFrameLocks/>
          </p:cNvGraphicFramePr>
          <p:nvPr/>
        </p:nvGraphicFramePr>
        <p:xfrm>
          <a:off x="849313" y="1290638"/>
          <a:ext cx="7373937" cy="4637087"/>
        </p:xfrm>
        <a:graphic>
          <a:graphicData uri="http://schemas.openxmlformats.org/presentationml/2006/ole">
            <p:oleObj spid="_x0000_s23555" r:id="rId4" imgW="7376799" imgH="463336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31913" y="260350"/>
            <a:ext cx="6911975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СТРУКТУРА НАЛОГОВЫХ И НЕНАЛОГОВЫХ ДОХОДОВ БЮДЖЕТА КИРЖЕМАНСКОГО СЕЛЬСКОГО ПОСЕЛЕНИЯ НА 2020 -2022 ГОДЫ (тыс.руб.)</a:t>
            </a:r>
          </a:p>
        </p:txBody>
      </p:sp>
      <p:graphicFrame>
        <p:nvGraphicFramePr>
          <p:cNvPr id="24579" name="Диаграмма 3"/>
          <p:cNvGraphicFramePr>
            <a:graphicFrameLocks/>
          </p:cNvGraphicFramePr>
          <p:nvPr/>
        </p:nvGraphicFramePr>
        <p:xfrm>
          <a:off x="-50800" y="1433513"/>
          <a:ext cx="9066213" cy="5475287"/>
        </p:xfrm>
        <a:graphic>
          <a:graphicData uri="http://schemas.openxmlformats.org/presentationml/2006/ole">
            <p:oleObj spid="_x0000_s24579" r:id="rId4" imgW="9065538" imgH="547468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00113" y="925513"/>
          <a:ext cx="7488237" cy="6099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3682">
                  <a:extLst>
                    <a:ext uri="{9D8B030D-6E8A-4147-A177-3AD203B41FA5}"/>
                  </a:extLst>
                </a:gridCol>
                <a:gridCol w="968383">
                  <a:extLst>
                    <a:ext uri="{9D8B030D-6E8A-4147-A177-3AD203B41FA5}"/>
                  </a:extLst>
                </a:gridCol>
                <a:gridCol w="903825">
                  <a:extLst>
                    <a:ext uri="{9D8B030D-6E8A-4147-A177-3AD203B41FA5}"/>
                  </a:extLst>
                </a:gridCol>
                <a:gridCol w="1032942">
                  <a:extLst>
                    <a:ext uri="{9D8B030D-6E8A-4147-A177-3AD203B41FA5}"/>
                  </a:extLst>
                </a:gridCol>
              </a:tblGrid>
              <a:tr h="369799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2022</a:t>
                      </a:r>
                      <a:r>
                        <a:rPr lang="ru-RU" sz="1400" baseline="0" dirty="0" smtClean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2023г.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2024г.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РАСХОДЫ, всего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4165,3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 3315,8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    3147,9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том числе: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Общегосударственные вопросы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2375,3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1931,6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1649,8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оборона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89,5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92,8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       </a:t>
                      </a:r>
                    </a:p>
                    <a:p>
                      <a:r>
                        <a:rPr lang="ru-RU" sz="1200" b="1" dirty="0" smtClean="0"/>
                        <a:t>               96,0</a:t>
                      </a:r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безопасность и правоохранительная деятельность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экономика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Жилищно-коммунальное хозяйство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365,2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347,3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475,5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Охрана окружающей среды	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Образование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Культура, кинематография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проведения</a:t>
                      </a:r>
                      <a:r>
                        <a:rPr lang="ru-RU" sz="1400" baseline="0" dirty="0" smtClean="0"/>
                        <a:t> выборов и референдумов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Социальная политика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251,7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260,3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258,3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Физическая культура и спорт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Средства массовой информации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Обслуживание государственного и муниципального долга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Межбюджетные трансферты общего характера бюджетам бюджетной системы РФ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5694" name="TextBox 5"/>
          <p:cNvSpPr txBox="1">
            <a:spLocks noChangeArrowheads="1"/>
          </p:cNvSpPr>
          <p:nvPr/>
        </p:nvSpPr>
        <p:spPr bwMode="auto">
          <a:xfrm>
            <a:off x="71438" y="-80963"/>
            <a:ext cx="914400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002060"/>
                </a:solidFill>
                <a:latin typeface="Calibri" pitchFamily="34" charset="0"/>
              </a:rPr>
              <a:t>ОБЪЕМ РАСХОДОВ БЮДЖЕТА КИРЖЕМАНСКОГО СЕЛЬСКОГО ПОСЕЛЕНИЯ НА 2022-2024 ГОДЫ (тыс.рублей)</a:t>
            </a:r>
          </a:p>
          <a:p>
            <a:endParaRPr lang="ru-RU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 descr="C:\Users\Хеда\Desktop\PgaFVynhyz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626" name="Диаграмма 5"/>
          <p:cNvGraphicFramePr>
            <a:graphicFrameLocks/>
          </p:cNvGraphicFramePr>
          <p:nvPr/>
        </p:nvGraphicFramePr>
        <p:xfrm>
          <a:off x="849313" y="1290638"/>
          <a:ext cx="7373937" cy="4637087"/>
        </p:xfrm>
        <a:graphic>
          <a:graphicData uri="http://schemas.openxmlformats.org/presentationml/2006/ole">
            <p:oleObj spid="_x0000_s26626" r:id="rId5" imgW="7376799" imgH="4633362" progId="Excel.Chart.8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8888" y="476250"/>
            <a:ext cx="7453312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 РАСХОДОВ БЮДЖЕТА КИРЖЕМАНСКОГО СЕЛЬСКОГО ПОСЕЛЕНИЯ НА 2022-2024 ГОДЫ (ТЫС.РУБ.)</a:t>
            </a:r>
            <a:endParaRPr lang="ru-RU" sz="2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38" y="-17463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9512" y="0"/>
            <a:ext cx="8964488" cy="1785104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 КИРЖЕМАНСКОГО сельского поселения и непрограммным направлениям деятельности на 2022 год и на плановый период 2023 и 2024 годов (Тыс.руб</a:t>
            </a:r>
            <a:r>
              <a:rPr lang="ru-RU" sz="2200" b="1" i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200" b="1" i="1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988" y="1884363"/>
          <a:ext cx="8396287" cy="48577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83290">
                  <a:extLst>
                    <a:ext uri="{9D8B030D-6E8A-4147-A177-3AD203B41FA5}"/>
                  </a:extLst>
                </a:gridCol>
                <a:gridCol w="929937">
                  <a:extLst>
                    <a:ext uri="{9D8B030D-6E8A-4147-A177-3AD203B41FA5}"/>
                  </a:extLst>
                </a:gridCol>
                <a:gridCol w="929937">
                  <a:extLst>
                    <a:ext uri="{9D8B030D-6E8A-4147-A177-3AD203B41FA5}"/>
                  </a:extLst>
                </a:gridCol>
                <a:gridCol w="953608">
                  <a:extLst>
                    <a:ext uri="{9D8B030D-6E8A-4147-A177-3AD203B41FA5}"/>
                  </a:extLst>
                </a:gridCol>
              </a:tblGrid>
              <a:tr h="381861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2022</a:t>
                      </a:r>
                      <a:r>
                        <a:rPr lang="ru-RU" sz="1900" baseline="0" dirty="0" smtClean="0"/>
                        <a:t> 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2023 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2024 г.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386913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800" b="1" i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4165,3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3315,8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3147,9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/>
                </a:extLst>
              </a:tr>
              <a:tr h="1466348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«Повышение эффективности муниципального управления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 Республики Мордовия      на 2016 – 2024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2375,3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1931,6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1649,8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/>
                </a:extLst>
              </a:tr>
              <a:tr h="1193885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«Противодействие</a:t>
                      </a:r>
                    </a:p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экстремизму и профилактика терроризма на</a:t>
                      </a:r>
                    </a:p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территории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на 2019-2025 годы</a:t>
                      </a:r>
                      <a:endParaRPr lang="ru-RU" sz="1800" b="1" i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/>
                </a:extLst>
              </a:tr>
              <a:tr h="9382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800" b="1" i="1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«Комплексное развитие сельских территорий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на 2020-2025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365,2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347,3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475,5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/>
                </a:extLst>
              </a:tr>
              <a:tr h="4906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800" b="1" i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390,9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291,9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803,9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4826000"/>
            <a:ext cx="6911975" cy="1755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Администрация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Киржеманского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 сельского поселения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Официальный сайт: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https://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atyashevo.e-mordovia.ru/vill/view/143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Телефон: 8 (83434) 2-72-18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Адрес: 431816, Республика Мордовия,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Атяшевский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  район, с.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Киржеманы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, ул. Советская , 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E-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mail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:</a:t>
            </a:r>
            <a:r>
              <a:rPr lang="en-US">
                <a:latin typeface="+mn-lt"/>
                <a:hlinkClick r:id="rId3"/>
              </a:rPr>
              <a:t>polykoba@mail.ru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1375</TotalTime>
  <Words>562</Words>
  <Application>Microsoft Office PowerPoint</Application>
  <PresentationFormat>Экран (4:3)</PresentationFormat>
  <Paragraphs>183</Paragraphs>
  <Slides>14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Calibri</vt:lpstr>
      <vt:lpstr>Arial</vt:lpstr>
      <vt:lpstr>Times New Roman</vt:lpstr>
      <vt:lpstr>Wingdings</vt:lpstr>
      <vt:lpstr>Тема Office</vt:lpstr>
      <vt:lpstr>Диаграмма Microsoft Excel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Семейка Соитовых!</dc:creator>
  <cp:lastModifiedBy>Admin</cp:lastModifiedBy>
  <cp:revision>108</cp:revision>
  <cp:lastPrinted>2022-01-20T06:14:09Z</cp:lastPrinted>
  <dcterms:created xsi:type="dcterms:W3CDTF">2017-12-11T11:43:42Z</dcterms:created>
  <dcterms:modified xsi:type="dcterms:W3CDTF">2022-01-25T23:20:24Z</dcterms:modified>
</cp:coreProperties>
</file>