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85B64F-7D5E-4940-85E1-1B82AF674188}" type="datetimeFigureOut">
              <a:rPr lang="ru-RU" smtClean="0"/>
              <a:t>15.06.2022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AC294F-9A8C-48FF-A2E7-8951D2952D6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ГКУ</a:t>
            </a:r>
            <a:r>
              <a:rPr lang="ru-RU" baseline="0" dirty="0" smtClean="0"/>
              <a:t> РМ «ЦЗН </a:t>
            </a:r>
            <a:r>
              <a:rPr lang="ru-RU" baseline="0" dirty="0" err="1" smtClean="0"/>
              <a:t>Чамзинский</a:t>
            </a:r>
            <a:r>
              <a:rPr lang="ru-RU" baseline="0" dirty="0" smtClean="0"/>
              <a:t> ОСЗН по </a:t>
            </a:r>
            <a:r>
              <a:rPr lang="ru-RU" baseline="0" dirty="0" err="1" smtClean="0"/>
              <a:t>Атяшевскому</a:t>
            </a:r>
            <a:r>
              <a:rPr lang="ru-RU" baseline="0" dirty="0" smtClean="0"/>
              <a:t> району</a:t>
            </a:r>
            <a:r>
              <a:rPr lang="ru-RU" baseline="0" smtClean="0"/>
              <a:t>» информирует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C294F-9A8C-48FF-A2E7-8951D2952D64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1"/>
            <a:ext cx="9144000" cy="1000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Программа государственной поддержки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работодателей при трудоустройстве молодежи до 30 лет</a:t>
            </a:r>
          </a:p>
        </p:txBody>
      </p:sp>
      <p:sp>
        <p:nvSpPr>
          <p:cNvPr id="18" name="Прямоугольник: скругленные углы 15">
            <a:extLst>
              <a:ext uri="{FF2B5EF4-FFF2-40B4-BE49-F238E27FC236}">
                <a16:creationId xmlns=""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1285860"/>
            <a:ext cx="8501122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ctr"/>
            <a:r>
              <a:rPr lang="ru-RU" b="1" dirty="0" smtClean="0">
                <a:solidFill>
                  <a:schemeClr val="bg1"/>
                </a:solidFill>
              </a:rPr>
              <a:t>Постановление Правительства РФ от 18.03.2022 г. № 398</a:t>
            </a:r>
          </a:p>
          <a:p>
            <a:pPr marL="285750" indent="-285750" algn="ctr"/>
            <a:r>
              <a:rPr lang="ru-RU" b="1" dirty="0" smtClean="0">
                <a:solidFill>
                  <a:schemeClr val="bg1"/>
                </a:solidFill>
              </a:rPr>
              <a:t>«О внесении изменений в постановление Правительства РФ</a:t>
            </a:r>
          </a:p>
          <a:p>
            <a:pPr marL="285750" indent="-285750" algn="ctr"/>
            <a:r>
              <a:rPr lang="ru-RU" b="1" dirty="0" smtClean="0">
                <a:solidFill>
                  <a:schemeClr val="bg1"/>
                </a:solidFill>
              </a:rPr>
              <a:t>от 13 марта 2021 г. № 362»</a:t>
            </a:r>
            <a:endParaRPr lang="ru-RU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15">
            <a:extLst>
              <a:ext uri="{FF2B5EF4-FFF2-40B4-BE49-F238E27FC236}">
                <a16:creationId xmlns=""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3357562"/>
            <a:ext cx="4357718" cy="20717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  Категории граждан до 30 лет:</a:t>
            </a:r>
          </a:p>
          <a:p>
            <a:pPr marL="285750" indent="-285750"/>
            <a:endParaRPr lang="ru-RU" sz="500" b="1" dirty="0" smtClean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      инвалиды,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выпускники колледжей и вузов без опыта работы,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молодые люди без среднего  профессионального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или высшего образования,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дети-сироты,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родители несовершеннолетних детей</a:t>
            </a:r>
            <a:endParaRPr lang="ru-RU" sz="1200" dirty="0" smtClean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4286248" y="2214554"/>
            <a:ext cx="5009537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 Размер субсидии на одного работника:</a:t>
            </a:r>
          </a:p>
          <a:p>
            <a:endParaRPr lang="ru-RU" sz="1400" dirty="0" smtClean="0">
              <a:solidFill>
                <a:schemeClr val="bg1"/>
              </a:solidFill>
            </a:endParaRPr>
          </a:p>
          <a:p>
            <a:r>
              <a:rPr lang="ru-RU" sz="1400" dirty="0" smtClean="0">
                <a:solidFill>
                  <a:schemeClr val="bg1"/>
                </a:solidFill>
              </a:rPr>
              <a:t>МРОТ </a:t>
            </a:r>
            <a:r>
              <a:rPr lang="ru-RU" sz="1400" dirty="0">
                <a:solidFill>
                  <a:schemeClr val="bg1"/>
                </a:solidFill>
              </a:rPr>
              <a:t>(</a:t>
            </a:r>
            <a:r>
              <a:rPr lang="ru-RU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5</a:t>
            </a:r>
            <a:r>
              <a:rPr lang="ru-RU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279</a:t>
            </a:r>
            <a:r>
              <a:rPr lang="ru-RU" sz="1400" dirty="0" smtClean="0">
                <a:solidFill>
                  <a:schemeClr val="bg1"/>
                </a:solidFill>
              </a:rPr>
              <a:t> ) + страховые взносы  </a:t>
            </a:r>
            <a:r>
              <a:rPr lang="ru-RU" sz="1400" dirty="0">
                <a:solidFill>
                  <a:schemeClr val="bg1"/>
                </a:solidFill>
              </a:rPr>
              <a:t>(30,2%) или </a:t>
            </a:r>
            <a:r>
              <a:rPr lang="ru-RU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9</a:t>
            </a:r>
            <a:r>
              <a:rPr lang="ru-RU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894</a:t>
            </a:r>
            <a:r>
              <a:rPr lang="ru-RU" sz="1400" dirty="0" smtClean="0">
                <a:solidFill>
                  <a:schemeClr val="bg1"/>
                </a:solidFill>
              </a:rPr>
              <a:t> руб.</a:t>
            </a:r>
            <a:endParaRPr lang="en-US" sz="1400" dirty="0" smtClean="0">
              <a:solidFill>
                <a:schemeClr val="bg1"/>
              </a:solidFill>
            </a:endParaRPr>
          </a:p>
          <a:p>
            <a:r>
              <a:rPr lang="ru-RU" sz="1400" b="1" dirty="0" smtClean="0">
                <a:solidFill>
                  <a:srgbClr val="0065C0"/>
                </a:solidFill>
              </a:rPr>
              <a:t> </a:t>
            </a:r>
            <a:endParaRPr lang="ru-RU" sz="1400" b="1" dirty="0">
              <a:solidFill>
                <a:srgbClr val="0065C0"/>
              </a:solidFill>
            </a:endParaRPr>
          </a:p>
          <a:p>
            <a:endParaRPr lang="ru-RU" sz="800" dirty="0">
              <a:solidFill>
                <a:srgbClr val="0065C0"/>
              </a:solidFill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4286248" y="3286124"/>
            <a:ext cx="463941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 Периоды выплат:</a:t>
            </a:r>
          </a:p>
          <a:p>
            <a:endParaRPr lang="ru-RU" sz="500" b="1" dirty="0">
              <a:solidFill>
                <a:srgbClr val="0065C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ru-RU" sz="1400" b="1" dirty="0" smtClean="0">
                <a:solidFill>
                  <a:schemeClr val="bg1"/>
                </a:solidFill>
              </a:rPr>
              <a:t>1-я выплата </a:t>
            </a:r>
            <a:r>
              <a:rPr lang="ru-RU" sz="1400" dirty="0">
                <a:solidFill>
                  <a:schemeClr val="bg1"/>
                </a:solidFill>
              </a:rPr>
              <a:t>– через месяц после трудоустройства</a:t>
            </a:r>
            <a:r>
              <a:rPr lang="ru-RU" sz="1400" dirty="0" smtClean="0">
                <a:solidFill>
                  <a:schemeClr val="bg1"/>
                </a:solidFill>
              </a:rPr>
              <a:t>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 smtClean="0">
                <a:solidFill>
                  <a:schemeClr val="bg1"/>
                </a:solidFill>
              </a:rPr>
              <a:t>2-я выплата  </a:t>
            </a:r>
            <a:r>
              <a:rPr lang="ru-RU" sz="1400" dirty="0">
                <a:solidFill>
                  <a:schemeClr val="bg1"/>
                </a:solidFill>
              </a:rPr>
              <a:t>– через три месяца после трудоустройства</a:t>
            </a:r>
            <a:r>
              <a:rPr lang="ru-RU" sz="1400" dirty="0" smtClean="0">
                <a:solidFill>
                  <a:schemeClr val="bg1"/>
                </a:solidFill>
              </a:rPr>
              <a:t>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 smtClean="0">
                <a:solidFill>
                  <a:schemeClr val="bg1"/>
                </a:solidFill>
              </a:rPr>
              <a:t>3-я выплата  </a:t>
            </a:r>
            <a:r>
              <a:rPr lang="ru-RU" sz="1400" dirty="0" smtClean="0">
                <a:solidFill>
                  <a:schemeClr val="bg1"/>
                </a:solidFill>
              </a:rPr>
              <a:t>–  по истечении 6-го месяца трудоустройства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: скругленные углы 15">
            <a:extLst>
              <a:ext uri="{FF2B5EF4-FFF2-40B4-BE49-F238E27FC236}">
                <a16:creationId xmlns=""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1857364"/>
            <a:ext cx="3429024" cy="17576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Категории  работодателей:</a:t>
            </a:r>
          </a:p>
          <a:p>
            <a:pPr marL="285750" indent="-285750" algn="just"/>
            <a:r>
              <a:rPr lang="ru-RU" dirty="0" smtClean="0">
                <a:solidFill>
                  <a:schemeClr val="bg1"/>
                </a:solidFill>
                <a:cs typeface="Arial" pitchFamily="34" charset="0"/>
              </a:rPr>
              <a:t>     </a:t>
            </a: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Юридические лица; </a:t>
            </a:r>
          </a:p>
          <a:p>
            <a:pPr marL="285750" indent="-285750" algn="just"/>
            <a:r>
              <a:rPr lang="ru-RU" sz="1200" dirty="0" smtClean="0">
                <a:solidFill>
                  <a:schemeClr val="bg1"/>
                </a:solidFill>
              </a:rPr>
              <a:t>       Некоммерческие организации;</a:t>
            </a:r>
          </a:p>
          <a:p>
            <a:pPr marL="285750" indent="-285750" algn="just"/>
            <a:r>
              <a:rPr lang="ru-RU" sz="1200" dirty="0" smtClean="0">
                <a:solidFill>
                  <a:schemeClr val="bg1"/>
                </a:solidFill>
              </a:rPr>
              <a:t>       Индивидуальные предприниматели </a:t>
            </a:r>
            <a:endParaRPr lang="ru-RU" sz="1200" dirty="0" smtClean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7686" y="5143512"/>
            <a:ext cx="3398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b="1" i="1" dirty="0" smtClean="0">
                <a:solidFill>
                  <a:schemeClr val="bg1"/>
                </a:solidFill>
              </a:rPr>
              <a:t>Всего около 60 тысяч рублей </a:t>
            </a:r>
            <a:endParaRPr lang="ru-RU" b="1" i="1" dirty="0">
              <a:solidFill>
                <a:schemeClr val="bg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1071546"/>
            <a:ext cx="9144000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285720" y="5857892"/>
            <a:ext cx="62342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  Подробности можно узнать в центре занятости населения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по месту нахождения организации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504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172</Words>
  <Application>Microsoft Office PowerPoint</Application>
  <PresentationFormat>Экран (4:3)</PresentationFormat>
  <Paragraphs>31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Егорова Ольга Васильевна</dc:creator>
  <cp:lastModifiedBy>OdushkinaEA</cp:lastModifiedBy>
  <cp:revision>13</cp:revision>
  <dcterms:created xsi:type="dcterms:W3CDTF">2022-06-15T07:37:37Z</dcterms:created>
  <dcterms:modified xsi:type="dcterms:W3CDTF">2022-06-15T10:08:30Z</dcterms:modified>
</cp:coreProperties>
</file>