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0" r:id="rId4"/>
    <p:sldId id="265" r:id="rId5"/>
    <p:sldId id="269" r:id="rId6"/>
    <p:sldId id="271" r:id="rId7"/>
    <p:sldId id="261" r:id="rId8"/>
    <p:sldId id="262" r:id="rId9"/>
    <p:sldId id="263" r:id="rId10"/>
    <p:sldId id="267" r:id="rId11"/>
    <p:sldId id="264" r:id="rId12"/>
    <p:sldId id="266" r:id="rId13"/>
    <p:sldId id="270" r:id="rId14"/>
    <p:sldId id="27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25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1"/>
          <c:order val="0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4037.8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F2-4931-90F7-BCF918EA36BA}"/>
            </c:ext>
          </c:extLst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3157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9F2-4931-90F7-BCF918EA36BA}"/>
            </c:ext>
          </c:extLst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3031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9F2-4931-90F7-BCF918EA36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9872"/>
        <c:axId val="332588696"/>
      </c:barChart>
      <c:catAx>
        <c:axId val="3325898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32588696"/>
        <c:crosses val="autoZero"/>
        <c:auto val="1"/>
        <c:lblAlgn val="ctr"/>
        <c:lblOffset val="100"/>
        <c:noMultiLvlLbl val="0"/>
      </c:catAx>
      <c:valAx>
        <c:axId val="3325886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325898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8.4578171112505249E-2"/>
          <c:y val="3.7787611739412676E-2"/>
          <c:w val="0.65873399573963398"/>
          <c:h val="0.8797197060382467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Налоги НДФЛ,доходы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1">
                  <c:v>301.3</c:v>
                </c:pt>
                <c:pt idx="2">
                  <c:v>305</c:v>
                </c:pt>
                <c:pt idx="3">
                  <c:v>307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F5-4734-9757-19DD8785694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имущество физ. Лиц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53</c:v>
                </c:pt>
                <c:pt idx="2">
                  <c:v>67.8</c:v>
                </c:pt>
                <c:pt idx="3">
                  <c:v>67.8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F5-4734-9757-19DD8785694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Единый сельскохозяйственный налог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1">
                  <c:v>18.3</c:v>
                </c:pt>
                <c:pt idx="2">
                  <c:v>18.8</c:v>
                </c:pt>
                <c:pt idx="3">
                  <c:v>18.8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F5-4734-9757-19DD8785694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1">
                  <c:v>1950</c:v>
                </c:pt>
                <c:pt idx="2">
                  <c:v>1975.2</c:v>
                </c:pt>
                <c:pt idx="3">
                  <c:v>1994.7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FF5-4734-9757-19DD87856947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Гос.пошлина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FF5-4734-9757-19DD87856947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Доходы от импользования имущества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Лист1!$G$2:$G$5</c:f>
              <c:numCache>
                <c:formatCode>General</c:formatCode>
                <c:ptCount val="4"/>
                <c:pt idx="1">
                  <c:v>90.5</c:v>
                </c:pt>
                <c:pt idx="2">
                  <c:v>90.5</c:v>
                </c:pt>
                <c:pt idx="3">
                  <c:v>90.5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FF5-4734-9757-19DD87856947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Штрафы, санкции, возмещения ущерба</c:v>
                </c:pt>
              </c:strCache>
            </c:strRef>
          </c:tx>
          <c:spPr>
            <a:solidFill>
              <a:schemeClr val="accent1">
                <a:lumMod val="6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 г.</c:v>
                </c:pt>
              </c:strCache>
            </c:strRef>
          </c:cat>
          <c:val>
            <c:numRef>
              <c:f>Лист1!$H$2:$H$5</c:f>
              <c:numCache>
                <c:formatCode>General</c:formatCode>
                <c:ptCount val="4"/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FF5-4734-9757-19DD878569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32584776"/>
        <c:axId val="332587912"/>
        <c:axId val="0"/>
      </c:bar3DChart>
      <c:catAx>
        <c:axId val="33258477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2587912"/>
        <c:crosses val="autoZero"/>
        <c:auto val="1"/>
        <c:lblAlgn val="ctr"/>
        <c:lblOffset val="100"/>
        <c:noMultiLvlLbl val="0"/>
      </c:catAx>
      <c:valAx>
        <c:axId val="3325879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25847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0.19647312819203949"/>
          <c:y val="0.79116454652111512"/>
          <c:w val="0.60988714581357018"/>
          <c:h val="0.1899268520007384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0-2AE3-477B-8DF7-69FBD35ED6F7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1">
                  <c:v>4037.8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E3-477B-8DF7-69FBD35ED6F7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2">
                  <c:v>3157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E3-477B-8DF7-69FBD35ED6F7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Ряд 4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Лист1!$A$2:$A$5</c:f>
              <c:strCache>
                <c:ptCount val="4"/>
                <c:pt idx="1">
                  <c:v>2023 г.</c:v>
                </c:pt>
                <c:pt idx="2">
                  <c:v>2024 г.</c:v>
                </c:pt>
                <c:pt idx="3">
                  <c:v>2025г.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3">
                  <c:v>3147.9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AE3-477B-8DF7-69FBD35ED6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332585560"/>
        <c:axId val="332585952"/>
      </c:barChart>
      <c:catAx>
        <c:axId val="3325855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2585952"/>
        <c:crosses val="autoZero"/>
        <c:auto val="1"/>
        <c:lblAlgn val="ctr"/>
        <c:lblOffset val="100"/>
        <c:noMultiLvlLbl val="0"/>
      </c:catAx>
      <c:valAx>
        <c:axId val="3325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500" b="0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325855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02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6F2C57-D4E6-4585-AE20-A8A0F1C0241B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A8701B-752D-4BE0-9DF8-2D3459FB12D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942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4148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34337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7901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A8701B-752D-4BE0-9DF8-2D3459FB12D5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551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12.01.2023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polykoba@mail.ru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Хеда\Desktop\NHigCjuNM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116632" y="1340768"/>
            <a:ext cx="11449272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Бюджет для граждан</a:t>
            </a:r>
            <a:endParaRPr lang="ru-RU" sz="66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517232"/>
            <a:ext cx="9144000" cy="1340768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Киржеманского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+mj-lt"/>
              </a:rPr>
              <a:t> сельского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поселения </a:t>
            </a:r>
            <a:r>
              <a:rPr lang="ru-RU" altLang="ru-RU" b="1" dirty="0" err="1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Атяшевского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 района на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2023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год и на плановый период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2024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и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2025 </a:t>
            </a:r>
            <a:r>
              <a:rPr lang="ru-RU" altLang="ru-RU" b="1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годов</a:t>
            </a:r>
          </a:p>
          <a:p>
            <a:endParaRPr lang="ru-RU" dirty="0"/>
          </a:p>
        </p:txBody>
      </p:sp>
      <p:sp>
        <p:nvSpPr>
          <p:cNvPr id="1026" name="AutoShape 2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1028" name="AutoShape 4" descr="https://pp.userapi.com/c834402/v834402831/40943/NHigCjuNMjo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3528" y="548680"/>
            <a:ext cx="8568952" cy="15942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altLang="ru-RU" sz="24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altLang="ru-RU" sz="2400" b="1" dirty="0" err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Киржеманского</a:t>
            </a:r>
            <a:r>
              <a:rPr lang="ru-RU" alt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поселения!</a:t>
            </a:r>
            <a:r>
              <a:rPr lang="ru-RU" altLang="ru-RU" sz="32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altLang="ru-RU" sz="2800" b="1" dirty="0" smtClean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sz="16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«Бюджет для граждан» познакомит Вас с основными положениями проекта бюджета нашего поселения на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2023-2025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годы.</a:t>
            </a:r>
            <a:endParaRPr lang="ru-RU" altLang="ru-RU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alt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altLang="ru-RU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Киржеманского</a:t>
            </a:r>
            <a:r>
              <a:rPr lang="ru-RU" alt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сельского поселения.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716" y="2085636"/>
            <a:ext cx="5184576" cy="47387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692696"/>
            <a:ext cx="874846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 smtClean="0"/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Бюджет для граждан – это упрощённая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муниципального образования во время бюджетного года и показать формы их возможного взаимодействия с администрацией по вопросам расходования общественных финансов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85728"/>
            <a:ext cx="8010847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Что такое «Бюджет для граждан»?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280973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Проект бюджета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Киржеманского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сельского поселения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Атяшевского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района на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2023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 и на плановый период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2024 и 2025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годов направлен на решение следующих ключевых задач: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628800"/>
            <a:ext cx="7812360" cy="483209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эффективности бюджетной политики;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Соответствие финансовых возможностей </a:t>
            </a:r>
            <a:r>
              <a:rPr lang="ru-RU" sz="2400" b="1" dirty="0" err="1" smtClean="0">
                <a:solidFill>
                  <a:schemeClr val="tx2">
                    <a:lumMod val="75000"/>
                  </a:schemeClr>
                </a:solidFill>
              </a:rPr>
              <a:t>Киржеманского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 сельского поселения ключевым направлениям развития;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роли бюджетной политики для поддержки экономического роста;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Повышение прозрачности и открытости бюджетного процесса;</a:t>
            </a:r>
          </a:p>
          <a:p>
            <a:pPr>
              <a:buFont typeface="Wingdings" pitchFamily="2" charset="2"/>
              <a:buChar char="ü"/>
            </a:pP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Обеспечение устойчивости и сбалансированности бюджетной системы в целях гарантированного исполнения действующих и принимаемых расходных обязательств</a:t>
            </a:r>
          </a:p>
          <a:p>
            <a:pPr>
              <a:buFont typeface="Wingdings" pitchFamily="2" charset="2"/>
              <a:buChar char="ü"/>
            </a:pPr>
            <a:endParaRPr lang="ru-RU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83568" y="980728"/>
            <a:ext cx="7992888" cy="26776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«БЮДЖЕТ» (от старонормандского bougette – кошелек, сумка, кожаный мешок)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  <a:endParaRPr lang="ru-RU" sz="2800" b="1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4797152"/>
            <a:ext cx="3923928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ДОХОДЫ </a:t>
            </a:r>
            <a:r>
              <a:rPr lang="ru-RU" b="1" dirty="0" smtClean="0">
                <a:solidFill>
                  <a:srgbClr val="002060"/>
                </a:solidFill>
              </a:rPr>
              <a:t>– поступающие в бюджет денежные средства : налоги юридических и физических лиц, административные платежи и сборы, безвозмездные поступления)</a:t>
            </a:r>
          </a:p>
          <a:p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76056" y="4797152"/>
            <a:ext cx="3779912" cy="175432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002060"/>
                </a:solidFill>
              </a:rPr>
              <a:t>РАСХОДЫ </a:t>
            </a:r>
            <a:r>
              <a:rPr lang="ru-RU" b="1" dirty="0" smtClean="0">
                <a:solidFill>
                  <a:srgbClr val="002060"/>
                </a:solidFill>
              </a:rPr>
              <a:t>– выплачиваемые из бюджета средства (социальные выплаты населению, финансовое обеспечение госучреждений, капитальное строительство и др.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051720" y="4005064"/>
            <a:ext cx="100811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Стрелка вверх 6"/>
          <p:cNvSpPr/>
          <p:nvPr/>
        </p:nvSpPr>
        <p:spPr>
          <a:xfrm>
            <a:off x="6300192" y="4005064"/>
            <a:ext cx="1080120" cy="79208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0"/>
            <a:ext cx="601041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Понятие «БЮДЖЕТ»</a:t>
            </a:r>
            <a:endParaRPr lang="ru-RU" sz="44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-324544" y="0"/>
            <a:ext cx="98285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Гражданин, его участие в бюджетном процессе</a:t>
            </a:r>
            <a:endParaRPr lang="ru-RU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5328" y="1340768"/>
            <a:ext cx="60486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Помогает формировать доходную часть бюджета (например, налог на доходы физических лиц)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5445224"/>
            <a:ext cx="5940152" cy="1198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Получает социальные гарантии - расходная часть бюджета (образование, культура, здравоохранение, социальная поддержка и др.) 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4355976" y="2924944"/>
            <a:ext cx="3744416" cy="136815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Бюджет</a:t>
            </a:r>
            <a:endParaRPr lang="ru-RU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4139952" y="2060848"/>
            <a:ext cx="424847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Как налогоплательщик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4211960" y="4437112"/>
            <a:ext cx="4392488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Как получатель социальных гарантий </a:t>
            </a:r>
            <a:endParaRPr lang="ru-RU" b="1" dirty="0"/>
          </a:p>
        </p:txBody>
      </p:sp>
      <p:pic>
        <p:nvPicPr>
          <p:cNvPr id="2050" name="Picture 2" descr="C:\Users\Хеда\Desktop\tsjr6cNuf_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132856"/>
            <a:ext cx="298782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67544" y="260648"/>
            <a:ext cx="8352928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Основные параметры бюджета </a:t>
            </a:r>
            <a:r>
              <a:rPr lang="ru-RU" sz="2800" b="1" cap="all" dirty="0" err="1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КИРЖЕМАНского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 сельского поселения на 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2023-2025 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Гг.</a:t>
            </a:r>
            <a:r>
              <a:rPr lang="en-US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(</a:t>
            </a:r>
            <a:r>
              <a:rPr lang="ru-RU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тыс.руб.</a:t>
            </a:r>
            <a:r>
              <a:rPr lang="en-US" sz="28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)</a:t>
            </a:r>
            <a:endParaRPr lang="ru-RU" sz="2800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026" name="Picture 2" descr="C:\Users\Хеда\Desktop\ceUlqJFI8S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365104"/>
            <a:ext cx="4752528" cy="2232248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928662" y="1785926"/>
            <a:ext cx="1870640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2023г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4037,8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– 4037,8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424067" y="1918263"/>
            <a:ext cx="1902957" cy="14773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2024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г</a:t>
            </a: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Доходы –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3157,0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Расходы –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</a:rPr>
              <a:t>3157,0</a:t>
            </a:r>
            <a:endParaRPr lang="ru-RU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</a:endParaRPr>
          </a:p>
          <a:p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300192" y="2780928"/>
            <a:ext cx="1870640" cy="12003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2025 </a:t>
            </a: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г.</a:t>
            </a: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Доходы – </a:t>
            </a:r>
            <a:r>
              <a:rPr lang="ru-RU" b="1" dirty="0" smtClean="0"/>
              <a:t>3182,8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Расходы – </a:t>
            </a:r>
            <a:r>
              <a:rPr lang="ru-RU" b="1" dirty="0" smtClean="0"/>
              <a:t>3182,8</a:t>
            </a:r>
            <a:endParaRPr 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1520" y="3861048"/>
            <a:ext cx="4608512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Все 3 года дефицит равен </a:t>
            </a:r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2023г.-0,0; 2024г.-0,0</a:t>
            </a:r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; </a:t>
            </a:r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2025 </a:t>
            </a:r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г.- </a:t>
            </a:r>
            <a:r>
              <a:rPr lang="ru-RU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0,0</a:t>
            </a:r>
            <a:endParaRPr lang="ru-RU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ОБЪЕМ ПОСТУПЛЕНИЙ ДОХОДОВ БЮДЖЕТА КИРЖЕМАНСКОГО СЕЛЬСКОГО ПОСЕЛЕНИЯ НА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2023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2025 </a:t>
            </a:r>
            <a:r>
              <a:rPr lang="ru-RU" sz="2200" b="1" dirty="0" smtClean="0">
                <a:solidFill>
                  <a:schemeClr val="tx2">
                    <a:lumMod val="75000"/>
                  </a:schemeClr>
                </a:solidFill>
              </a:rPr>
              <a:t>годы (тыс.руб.)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755854"/>
              </p:ext>
            </p:extLst>
          </p:nvPr>
        </p:nvGraphicFramePr>
        <p:xfrm>
          <a:off x="899591" y="832025"/>
          <a:ext cx="7240305" cy="608325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4333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31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78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6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323"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2023 </a:t>
                      </a:r>
                      <a:r>
                        <a:rPr lang="ru-RU" sz="1300" dirty="0" smtClean="0"/>
                        <a:t>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2024 </a:t>
                      </a:r>
                      <a:r>
                        <a:rPr lang="ru-RU" sz="1300" dirty="0" smtClean="0"/>
                        <a:t>г.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2025 </a:t>
                      </a:r>
                      <a:r>
                        <a:rPr lang="ru-RU" sz="1300" dirty="0" smtClean="0"/>
                        <a:t>г.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32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НАЛОГОВЫЕ ДОХОДЫ И НЕНАЛОГОВЫЕ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2 412,5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2 456,8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2 478,3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i="1" dirty="0" smtClean="0"/>
                        <a:t>     в том числе</a:t>
                      </a:r>
                      <a:r>
                        <a:rPr lang="ru-RU" sz="1300" dirty="0" smtClean="0"/>
                        <a:t>: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НДФЛ, доходы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301,3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305,0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307,0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товары (работы, услуги), реализуемые на территории РФ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Налоги на имущество физ.лиц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53,0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67,8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67,8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Единый сельскохозяйственный налог	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17,7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18,3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18,3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11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Земельный налог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1950,0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1975,2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1994,7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Государственная пошлина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90,5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90,5</a:t>
                      </a:r>
                      <a:endParaRPr lang="ru-RU" sz="13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90,5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Платежи при пользовании природными ресурсами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оказания платных услуг (работ) и компенсации затрат государства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81590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Доходы от продажи материальных и нематериальных активов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5944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Административные платежи и сборы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50178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Штрафы, санкции, возмещение ущерба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0994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БЕЗВОЗМЕЗДНЫЕ ПЛАТЕЖИ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1 625,3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700,2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704,5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0994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ИТОГО</a:t>
                      </a:r>
                      <a:r>
                        <a:rPr lang="ru-RU" sz="1400" b="1" baseline="0" dirty="0" smtClean="0"/>
                        <a:t> (Д</a:t>
                      </a:r>
                      <a:r>
                        <a:rPr lang="ru-RU" sz="1400" b="1" dirty="0" smtClean="0"/>
                        <a:t>ОХОДЫ)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4037,8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3157,0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3182,8</a:t>
                      </a:r>
                      <a:endParaRPr lang="ru-RU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332656"/>
            <a:ext cx="80648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 smtClean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 smtClean="0"/>
              <a:t> ДОХОДОВ БЮДЖЕТА КИРЖЕМАНСКОГО СЕЛЬСКОГО ПОСЕЛЕНИЯ НА </a:t>
            </a:r>
            <a:r>
              <a:rPr lang="ru-RU" sz="2200" dirty="0" smtClean="0"/>
              <a:t>2023-2025 </a:t>
            </a:r>
            <a:r>
              <a:rPr lang="ru-RU" sz="2200" dirty="0" smtClean="0"/>
              <a:t>ГОДЫ (ТЫС.РУБ.)</a:t>
            </a:r>
            <a:endParaRPr lang="ru-RU" sz="2200" dirty="0"/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103665479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31640" y="260648"/>
            <a:ext cx="6912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СТРУКТУРА НАЛОГОВЫХ И НЕНАЛОГОВЫХ ДОХОДОВ БЮДЖЕТА КИРЖЕМАНСКОГО СЕЛЬСКОГО ПОСЕЛЕНИЯ НА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2023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-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2025 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ГОДЫ (тыс.руб.)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896760620"/>
              </p:ext>
            </p:extLst>
          </p:nvPr>
        </p:nvGraphicFramePr>
        <p:xfrm>
          <a:off x="0" y="1484784"/>
          <a:ext cx="8964488" cy="5373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675826"/>
              </p:ext>
            </p:extLst>
          </p:nvPr>
        </p:nvGraphicFramePr>
        <p:xfrm>
          <a:off x="899592" y="875867"/>
          <a:ext cx="7488832" cy="61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83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8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29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320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2023</a:t>
                      </a:r>
                      <a:r>
                        <a:rPr lang="ru-RU" sz="1400" baseline="0" dirty="0" smtClean="0"/>
                        <a:t>г</a:t>
                      </a:r>
                      <a:r>
                        <a:rPr lang="ru-RU" sz="1400" baseline="0" dirty="0" smtClean="0"/>
                        <a:t>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2024г.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2025г.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РАСХОДЫ, всего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4037,8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 </a:t>
                      </a:r>
                      <a:r>
                        <a:rPr lang="ru-RU" sz="1800" b="1" dirty="0" smtClean="0"/>
                        <a:t>3157</a:t>
                      </a:r>
                      <a:endParaRPr lang="ru-RU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/>
                        <a:t>    </a:t>
                      </a:r>
                      <a:r>
                        <a:rPr lang="ru-RU" sz="1800" b="1" dirty="0" smtClean="0"/>
                        <a:t>3182,8</a:t>
                      </a:r>
                      <a:endParaRPr lang="ru-RU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том числе: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Общегосударственные вопросы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2550,9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2001,9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1946,4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оборона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109,3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114,4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       </a:t>
                      </a:r>
                    </a:p>
                    <a:p>
                      <a:r>
                        <a:rPr lang="ru-RU" sz="1200" b="1" dirty="0" smtClean="0"/>
                        <a:t>              </a:t>
                      </a:r>
                      <a:r>
                        <a:rPr lang="ru-RU" sz="1200" b="1" dirty="0" smtClean="0"/>
                        <a:t>118,7</a:t>
                      </a:r>
                      <a:endParaRPr lang="ru-RU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безопасность и правоохранительная деятельность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Национальная экономика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573,8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Жилищно-коммунальное хозяйство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457,3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83,3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Охрана окружающей среды	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Образование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Культура, кинематография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Обеспечение проведения</a:t>
                      </a:r>
                      <a:r>
                        <a:rPr lang="ru-RU" sz="1400" baseline="0" dirty="0" smtClean="0"/>
                        <a:t> выборов и референдумов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Социальная политика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308,6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288,8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300,4</a:t>
                      </a:r>
                      <a:endParaRPr lang="ru-RU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Физическая культура и спорт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Средства массовой информации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Обслуживание государственного и муниципального долга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51816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Межбюджетные трансферты общего характера бюджетам бюджетной системы РФ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dirty="0" smtClean="0"/>
                        <a:t>0,0</a:t>
                      </a:r>
                      <a:endParaRPr lang="ru-RU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2008" y="-117771"/>
            <a:ext cx="91440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</a:rPr>
              <a:t>ОБЪЕМ РАСХОДОВ БЮДЖЕТА КИРЖЕМАНСКОГО СЕЛЬСКОГО ПОСЕЛЕНИЯ НА </a:t>
            </a:r>
            <a:r>
              <a:rPr lang="ru-RU" sz="2400" b="1" i="1" dirty="0" smtClean="0">
                <a:solidFill>
                  <a:srgbClr val="002060"/>
                </a:solidFill>
              </a:rPr>
              <a:t>2023-2025 </a:t>
            </a:r>
            <a:r>
              <a:rPr lang="ru-RU" sz="2400" b="1" i="1" dirty="0" smtClean="0">
                <a:solidFill>
                  <a:srgbClr val="002060"/>
                </a:solidFill>
              </a:rPr>
              <a:t>ГОДЫ (тыс.рублей)</a:t>
            </a:r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907442848"/>
              </p:ext>
            </p:extLst>
          </p:nvPr>
        </p:nvGraphicFramePr>
        <p:xfrm>
          <a:off x="899592" y="1340768"/>
          <a:ext cx="727280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259632" y="476672"/>
            <a:ext cx="745232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sz="2400" b="0" i="0" u="none" strike="noStrike" kern="1200" cap="none" spc="0" baseline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 sz="2200" dirty="0" smtClean="0"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ДИНАМИКА </a:t>
            </a:r>
            <a:r>
              <a:rPr lang="ru-RU" sz="2200" dirty="0" smtClean="0"/>
              <a:t> РАСХОДОВ БЮДЖЕТА КИРЖЕМАНСКОГО СЕЛЬСКОГО ПОСЕЛЕНИЯ НА </a:t>
            </a:r>
            <a:r>
              <a:rPr lang="ru-RU" sz="2200" dirty="0" smtClean="0"/>
              <a:t>2023-2025 </a:t>
            </a:r>
            <a:r>
              <a:rPr lang="ru-RU" sz="2200" dirty="0" smtClean="0"/>
              <a:t>ГОДЫ (ТЫС.РУБ.)</a:t>
            </a:r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Хеда\Desktop\PgaFVynhyz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790" y="-17439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0"/>
            <a:ext cx="8964488" cy="1631216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бюджетных ассигнований по муниципальным программам КИРЖЕМАНСКОГО сельского поселения и непрограммным направлениям деятельности на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2024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2025 годов </a:t>
            </a:r>
            <a:r>
              <a:rPr lang="ru-RU" sz="2000" b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(Тыс.руб</a:t>
            </a:r>
            <a:r>
              <a:rPr lang="ru-RU" sz="2000" b="1" i="1" cap="all" dirty="0" smtClean="0">
                <a:ln w="0"/>
                <a:solidFill>
                  <a:schemeClr val="tx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i="1" cap="all" dirty="0">
              <a:ln w="0"/>
              <a:solidFill>
                <a:schemeClr val="tx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684222"/>
              </p:ext>
            </p:extLst>
          </p:nvPr>
        </p:nvGraphicFramePr>
        <p:xfrm>
          <a:off x="407404" y="1883906"/>
          <a:ext cx="8396772" cy="485454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5832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29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99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536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861">
                <a:tc>
                  <a:txBody>
                    <a:bodyPr/>
                    <a:lstStyle/>
                    <a:p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2023</a:t>
                      </a:r>
                      <a:r>
                        <a:rPr lang="ru-RU" sz="1900" baseline="0" dirty="0" smtClean="0"/>
                        <a:t> </a:t>
                      </a:r>
                      <a:r>
                        <a:rPr lang="ru-RU" sz="1900" baseline="0" dirty="0" smtClean="0"/>
                        <a:t>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2024 </a:t>
                      </a:r>
                      <a:r>
                        <a:rPr lang="ru-RU" sz="1900" dirty="0" smtClean="0"/>
                        <a:t>г.</a:t>
                      </a:r>
                      <a:endParaRPr lang="ru-RU" sz="1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dirty="0" smtClean="0"/>
                        <a:t>2025 </a:t>
                      </a:r>
                      <a:r>
                        <a:rPr lang="ru-RU" sz="1900" dirty="0" smtClean="0"/>
                        <a:t>г.</a:t>
                      </a:r>
                      <a:endParaRPr lang="ru-RU" sz="1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913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ВСЕГО:</a:t>
                      </a:r>
                      <a:endParaRPr lang="ru-RU" sz="1800" b="1" i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4037,8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3157,0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3182,8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4392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kern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«Повышение эффективности муниципального управления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Атяшевского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района  Республики Мордовия      на 2016 –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2550,9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2001,9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1946,4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3885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Программа «Противодействие</a:t>
                      </a:r>
                    </a:p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экстремизму и профилактика терроризма на</a:t>
                      </a:r>
                    </a:p>
                    <a:p>
                      <a:pPr algn="just"/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территории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на 2019-2025 годы</a:t>
                      </a:r>
                      <a:endParaRPr lang="ru-RU" sz="1800" b="1" i="1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1,0</a:t>
                      </a:r>
                      <a:endParaRPr lang="ru-RU" sz="1800" b="1" i="1" dirty="0">
                        <a:solidFill>
                          <a:srgbClr val="0070C0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822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Программа</a:t>
                      </a:r>
                      <a:r>
                        <a:rPr lang="ru-RU" sz="1800" b="1" i="1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«Комплексное развитие сельских территорий </a:t>
                      </a:r>
                      <a:r>
                        <a:rPr lang="ru-RU" sz="1800" b="1" i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Киржеманского</a:t>
                      </a:r>
                      <a:r>
                        <a:rPr lang="ru-RU" sz="1800" b="1" i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сельского поселения на 2020-2025 годы»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457,3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80,8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83,3</a:t>
                      </a:r>
                      <a:endParaRPr lang="ru-RU" sz="1800" b="1" i="1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062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kern="12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  <a:endParaRPr lang="ru-RU" sz="1800" b="1" i="1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918,5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1073,3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i="1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1152,1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Хеда\Desktop\PgaFVynhyz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4826675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Администрация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Киржеманского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сельского поселения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Официальный сайт: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</a:rPr>
              <a:t>https://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</a:rPr>
              <a:t>atyashevo.e-mordovia.ru/vill/view/143</a:t>
            </a:r>
            <a:endParaRPr lang="ru-RU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Телефон: 8 (83434) 2-72-18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Адрес: 431816, Республика Мордовия,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Атяшевский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 район, с. 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Киржеманы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, ул. Советская , 6</a:t>
            </a:r>
          </a:p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E-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mail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:</a:t>
            </a:r>
            <a:r>
              <a:rPr lang="en-US" smtClean="0">
                <a:hlinkClick r:id="rId3"/>
              </a:rPr>
              <a:t>polykoba@mail.ru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1430</TotalTime>
  <Words>778</Words>
  <Application>Microsoft Office PowerPoint</Application>
  <PresentationFormat>Экран (4:3)</PresentationFormat>
  <Paragraphs>205</Paragraphs>
  <Slides>14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Тема Office</vt:lpstr>
      <vt:lpstr>Бюджет для граждан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Семейка Соитовых!</dc:creator>
  <cp:lastModifiedBy>Пользователь</cp:lastModifiedBy>
  <cp:revision>116</cp:revision>
  <cp:lastPrinted>2022-01-20T06:14:09Z</cp:lastPrinted>
  <dcterms:created xsi:type="dcterms:W3CDTF">2017-12-11T11:43:42Z</dcterms:created>
  <dcterms:modified xsi:type="dcterms:W3CDTF">2023-01-12T10:56:12Z</dcterms:modified>
</cp:coreProperties>
</file>